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10287000" cy="18288000"/>
  <p:notesSz cx="9866313" cy="67357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23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3127" tIns="26563" rIns="53127" bIns="26563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3127" tIns="26563" rIns="53127" bIns="26563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582FF-4A0E-001D-2F88-76705E455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C9FB20-7C63-7391-33EB-03E3DCC498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3216A1-0E6B-B8AB-8210-6C76CE706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53127" tIns="26563" rIns="53127" bIns="26563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5F56AF-4B1F-9CC9-3E20-D161EFBCF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53127" tIns="26563" rIns="53127" bIns="26563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68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3127" tIns="26563" rIns="53127" bIns="26563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3127" tIns="26563" rIns="53127" bIns="26563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1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5962802" y="0"/>
            <a:ext cx="4324198" cy="19431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1695" y="12191695"/>
            <a:ext cx="2771546" cy="1904695"/>
          </a:xfrm>
          <a:prstGeom prst="rect">
            <a:avLst/>
          </a:prstGeom>
          <a:solidFill>
            <a:srgbClr val="E8E2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90295" y="12534595"/>
            <a:ext cx="231526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203" dirty="0">
                <a:solidFill>
                  <a:srgbClr val="D07E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GROUP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990295" y="12896698"/>
            <a:ext cx="25338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F1B2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미래혁신위원회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3759098" y="12191695"/>
            <a:ext cx="2771546" cy="1904695"/>
          </a:xfrm>
          <a:prstGeom prst="rect">
            <a:avLst/>
          </a:prstGeom>
          <a:solidFill>
            <a:srgbClr val="E8E2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3987698" y="12534595"/>
            <a:ext cx="231526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203" dirty="0">
                <a:solidFill>
                  <a:srgbClr val="D07E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DESTINATION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3987698" y="12896698"/>
            <a:ext cx="2315261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F1B2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항주 · 상해</a:t>
            </a:r>
            <a:endParaRPr lang="en-US" sz="2100" dirty="0"/>
          </a:p>
        </p:txBody>
      </p:sp>
      <p:sp>
        <p:nvSpPr>
          <p:cNvPr id="10" name="Text 8"/>
          <p:cNvSpPr txBox="1"/>
          <p:nvPr/>
        </p:nvSpPr>
        <p:spPr>
          <a:xfrm>
            <a:off x="3987698" y="13281660"/>
            <a:ext cx="2315261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75" dirty="0">
                <a:solidFill>
                  <a:srgbClr val="3C4A5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中 国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756502" y="12191695"/>
            <a:ext cx="2771546" cy="1904695"/>
          </a:xfrm>
          <a:prstGeom prst="rect">
            <a:avLst/>
          </a:prstGeom>
          <a:solidFill>
            <a:srgbClr val="E8E2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985102" y="12534595"/>
            <a:ext cx="231526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203" dirty="0">
                <a:solidFill>
                  <a:srgbClr val="D07E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DURATION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6985102" y="12896698"/>
            <a:ext cx="2315261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F1B2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3박 4일</a:t>
            </a:r>
            <a:endParaRPr lang="en-US" sz="2100" dirty="0"/>
          </a:p>
        </p:txBody>
      </p:sp>
      <p:sp>
        <p:nvSpPr>
          <p:cNvPr id="14" name="Text 12"/>
          <p:cNvSpPr txBox="1"/>
          <p:nvPr/>
        </p:nvSpPr>
        <p:spPr>
          <a:xfrm>
            <a:off x="6985102" y="13281660"/>
            <a:ext cx="2315261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75" dirty="0">
                <a:solidFill>
                  <a:srgbClr val="3C4A5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 Days · 3 Nights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0" y="17335195"/>
            <a:ext cx="10287000" cy="952805"/>
          </a:xfrm>
          <a:prstGeom prst="rect">
            <a:avLst/>
          </a:prstGeom>
          <a:solidFill>
            <a:srgbClr val="2037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0"/>
            <a:ext cx="5962802" cy="1943100"/>
          </a:xfrm>
          <a:prstGeom prst="rect">
            <a:avLst/>
          </a:prstGeom>
          <a:solidFill>
            <a:srgbClr val="2037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0" descr="gen-dedup-a116d5baa5384ac35e3121dbd5e2175d.png"/>
          <p:cNvPicPr>
            <a:picLocks noChangeAspect="1"/>
          </p:cNvPicPr>
          <p:nvPr/>
        </p:nvPicPr>
        <p:blipFill>
          <a:blip r:embed="rId3"/>
          <a:srcRect t="-400" b="-400"/>
          <a:stretch/>
        </p:blipFill>
        <p:spPr>
          <a:xfrm>
            <a:off x="0" y="1943100"/>
            <a:ext cx="10287000" cy="57607"/>
          </a:xfrm>
          <a:prstGeom prst="rect">
            <a:avLst/>
          </a:prstGeom>
        </p:spPr>
      </p:pic>
      <p:sp>
        <p:nvSpPr>
          <p:cNvPr id="21" name="Text 18"/>
          <p:cNvSpPr txBox="1"/>
          <p:nvPr/>
        </p:nvSpPr>
        <p:spPr>
          <a:xfrm>
            <a:off x="2258263" y="228600"/>
            <a:ext cx="333756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2941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</a:t>
            </a:r>
            <a:endParaRPr lang="en-US" sz="4000" dirty="0"/>
          </a:p>
        </p:txBody>
      </p:sp>
      <p:sp>
        <p:nvSpPr>
          <p:cNvPr id="22" name="Text 19"/>
          <p:cNvSpPr txBox="1"/>
          <p:nvPr/>
        </p:nvSpPr>
        <p:spPr>
          <a:xfrm>
            <a:off x="2625852" y="228600"/>
            <a:ext cx="324612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78B4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</a:t>
            </a:r>
            <a:endParaRPr lang="en-US" sz="4000" dirty="0"/>
          </a:p>
        </p:txBody>
      </p:sp>
      <p:sp>
        <p:nvSpPr>
          <p:cNvPr id="23" name="Text 20"/>
          <p:cNvSpPr txBox="1"/>
          <p:nvPr/>
        </p:nvSpPr>
        <p:spPr>
          <a:xfrm>
            <a:off x="2986126" y="228600"/>
            <a:ext cx="342900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42A5D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</a:t>
            </a:r>
            <a:endParaRPr lang="en-US" sz="4000" dirty="0"/>
          </a:p>
        </p:txBody>
      </p:sp>
      <p:sp>
        <p:nvSpPr>
          <p:cNvPr id="24" name="Text 21"/>
          <p:cNvSpPr txBox="1"/>
          <p:nvPr/>
        </p:nvSpPr>
        <p:spPr>
          <a:xfrm>
            <a:off x="838200" y="819302"/>
            <a:ext cx="3905402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정다운</a:t>
            </a:r>
            <a:endParaRPr lang="en-US" sz="4000" dirty="0"/>
          </a:p>
        </p:txBody>
      </p:sp>
      <p:sp>
        <p:nvSpPr>
          <p:cNvPr id="25" name="Text 22"/>
          <p:cNvSpPr txBox="1"/>
          <p:nvPr/>
        </p:nvSpPr>
        <p:spPr>
          <a:xfrm>
            <a:off x="838200" y="1466698"/>
            <a:ext cx="3905402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40" dirty="0">
                <a:solidFill>
                  <a:srgbClr val="D7ECC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TOUR &amp; CONSULTANT</a:t>
            </a:r>
            <a:endParaRPr lang="en-US" sz="1100" dirty="0"/>
          </a:p>
        </p:txBody>
      </p:sp>
      <p:sp>
        <p:nvSpPr>
          <p:cNvPr id="26" name="Text 23"/>
          <p:cNvSpPr txBox="1"/>
          <p:nvPr/>
        </p:nvSpPr>
        <p:spPr>
          <a:xfrm>
            <a:off x="5962802" y="256065"/>
            <a:ext cx="4096512" cy="311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400" b="1" dirty="0">
                <a:solidFill>
                  <a:srgbClr val="22354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서울특별시 은평구 연서로26길 11</a:t>
            </a:r>
            <a:endParaRPr lang="en-US" sz="1400" dirty="0"/>
          </a:p>
          <a:p>
            <a:pPr marL="0" indent="0" algn="r">
              <a:lnSpc>
                <a:spcPts val="1575"/>
              </a:lnSpc>
              <a:buNone/>
            </a:pPr>
            <a:r>
              <a:rPr lang="en-US" sz="1400" b="1" dirty="0">
                <a:solidFill>
                  <a:srgbClr val="22354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유성빌딩 3층 (우:03385)</a:t>
            </a:r>
            <a:endParaRPr lang="en-US" sz="1400" dirty="0"/>
          </a:p>
        </p:txBody>
      </p:sp>
      <p:sp>
        <p:nvSpPr>
          <p:cNvPr id="27" name="Text 24"/>
          <p:cNvSpPr txBox="1"/>
          <p:nvPr/>
        </p:nvSpPr>
        <p:spPr>
          <a:xfrm>
            <a:off x="5962802" y="682562"/>
            <a:ext cx="4096512" cy="1147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kern="0" spc="-75" dirty="0">
                <a:solidFill>
                  <a:srgbClr val="607D8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─────────────</a:t>
            </a:r>
            <a:endParaRPr lang="en-US" sz="800" dirty="0"/>
          </a:p>
        </p:txBody>
      </p:sp>
      <p:sp>
        <p:nvSpPr>
          <p:cNvPr id="28" name="Text 25"/>
          <p:cNvSpPr txBox="1"/>
          <p:nvPr/>
        </p:nvSpPr>
        <p:spPr>
          <a:xfrm>
            <a:off x="5962802" y="851909"/>
            <a:ext cx="4096512" cy="355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85"/>
              </a:lnSpc>
              <a:buNone/>
            </a:pPr>
            <a:r>
              <a:rPr lang="en-US" sz="1400" b="1" dirty="0">
                <a:solidFill>
                  <a:srgbClr val="2A313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Tel. (02) 383-2335</a:t>
            </a:r>
            <a:endParaRPr lang="en-US" sz="1400" dirty="0"/>
          </a:p>
          <a:p>
            <a:pPr marL="0" indent="0" algn="r">
              <a:lnSpc>
                <a:spcPts val="1785"/>
              </a:lnSpc>
              <a:buNone/>
            </a:pPr>
            <a:r>
              <a:rPr lang="en-US" sz="1400" b="1" dirty="0">
                <a:solidFill>
                  <a:srgbClr val="2A313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Fax. (02) 383-6935</a:t>
            </a:r>
            <a:endParaRPr lang="en-US" sz="1400" dirty="0"/>
          </a:p>
        </p:txBody>
      </p:sp>
      <p:sp>
        <p:nvSpPr>
          <p:cNvPr id="29" name="Text 26"/>
          <p:cNvSpPr txBox="1"/>
          <p:nvPr/>
        </p:nvSpPr>
        <p:spPr>
          <a:xfrm>
            <a:off x="5962802" y="1320407"/>
            <a:ext cx="4096512" cy="1147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kern="0" spc="-75" dirty="0">
                <a:solidFill>
                  <a:srgbClr val="607D8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─────────────</a:t>
            </a:r>
            <a:endParaRPr lang="en-US" sz="800" dirty="0"/>
          </a:p>
        </p:txBody>
      </p:sp>
      <p:sp>
        <p:nvSpPr>
          <p:cNvPr id="30" name="Text 27"/>
          <p:cNvSpPr txBox="1"/>
          <p:nvPr/>
        </p:nvSpPr>
        <p:spPr>
          <a:xfrm>
            <a:off x="5962802" y="1463040"/>
            <a:ext cx="4096512" cy="238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8B4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e-mail. jdwtour@hanmail.net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1132915" y="7178954"/>
            <a:ext cx="8021170" cy="4475074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sp>
        <p:nvSpPr>
          <p:cNvPr id="38" name="Text 34"/>
          <p:cNvSpPr txBox="1"/>
          <p:nvPr/>
        </p:nvSpPr>
        <p:spPr>
          <a:xfrm>
            <a:off x="761695" y="17563795"/>
            <a:ext cx="8763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88" dirty="0">
                <a:solidFill>
                  <a:srgbClr val="D7ECC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TOUR &amp; CONSULTANT · ATC 정다운</a:t>
            </a:r>
            <a:endParaRPr lang="en-US" sz="1200" dirty="0"/>
          </a:p>
        </p:txBody>
      </p:sp>
      <p:sp>
        <p:nvSpPr>
          <p:cNvPr id="39" name="Text 35"/>
          <p:cNvSpPr txBox="1"/>
          <p:nvPr/>
        </p:nvSpPr>
        <p:spPr>
          <a:xfrm>
            <a:off x="761695" y="17764049"/>
            <a:ext cx="87636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7ECC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Tel. (02) 383-2335 · Fax. (02) 383-6935 · jdwtour@hanmail.net</a:t>
            </a:r>
            <a:endParaRPr lang="en-US" sz="1200" dirty="0"/>
          </a:p>
        </p:txBody>
      </p:sp>
      <p:sp>
        <p:nvSpPr>
          <p:cNvPr id="40" name="Text 36"/>
          <p:cNvSpPr txBox="1"/>
          <p:nvPr/>
        </p:nvSpPr>
        <p:spPr>
          <a:xfrm>
            <a:off x="761695" y="3581705"/>
            <a:ext cx="55248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kern="0" spc="720" dirty="0">
                <a:solidFill>
                  <a:srgbClr val="0F1B2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ITINERARY · 2026</a:t>
            </a:r>
            <a:endParaRPr lang="en-US" sz="2200" dirty="0"/>
          </a:p>
        </p:txBody>
      </p:sp>
      <p:sp>
        <p:nvSpPr>
          <p:cNvPr id="41" name="Text 37"/>
          <p:cNvSpPr txBox="1"/>
          <p:nvPr/>
        </p:nvSpPr>
        <p:spPr>
          <a:xfrm>
            <a:off x="761695" y="4000500"/>
            <a:ext cx="5524805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000" kern="0" spc="972" dirty="0">
                <a:solidFill>
                  <a:srgbClr val="B747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HANGZHOU · SHANGHAI</a:t>
            </a:r>
            <a:endParaRPr lang="en-US" sz="2000" dirty="0"/>
          </a:p>
        </p:txBody>
      </p:sp>
      <p:pic>
        <p:nvPicPr>
          <p:cNvPr id="42" name="Image 2" descr="gen-dedup-66326c7cb559c60218e22d1792cba07f.png"/>
          <p:cNvPicPr>
            <a:picLocks noChangeAspect="1"/>
          </p:cNvPicPr>
          <p:nvPr/>
        </p:nvPicPr>
        <p:blipFill>
          <a:blip r:embed="rId4"/>
          <a:srcRect t="-412" b="-412"/>
          <a:stretch/>
        </p:blipFill>
        <p:spPr>
          <a:xfrm>
            <a:off x="761695" y="4518965"/>
            <a:ext cx="1333195" cy="38405"/>
          </a:xfrm>
          <a:prstGeom prst="rect">
            <a:avLst/>
          </a:prstGeom>
        </p:spPr>
      </p:pic>
      <p:sp>
        <p:nvSpPr>
          <p:cNvPr id="43" name="Text 38"/>
          <p:cNvSpPr txBox="1"/>
          <p:nvPr/>
        </p:nvSpPr>
        <p:spPr>
          <a:xfrm>
            <a:off x="761695" y="4842662"/>
            <a:ext cx="5524805" cy="6007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00" b="1" kern="0" spc="-40" dirty="0">
                <a:solidFill>
                  <a:srgbClr val="0F1B2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미래혁신위원회</a:t>
            </a:r>
            <a:endParaRPr lang="en-US" sz="4000" dirty="0"/>
          </a:p>
        </p:txBody>
      </p:sp>
      <p:sp>
        <p:nvSpPr>
          <p:cNvPr id="44" name="Text 39"/>
          <p:cNvSpPr txBox="1"/>
          <p:nvPr/>
        </p:nvSpPr>
        <p:spPr>
          <a:xfrm>
            <a:off x="761695" y="5510174"/>
            <a:ext cx="7285939" cy="6007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00" b="1" kern="0" spc="-40" dirty="0">
                <a:solidFill>
                  <a:srgbClr val="B747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항주 &amp; 상해</a:t>
            </a:r>
            <a:r>
              <a:rPr lang="en-US" sz="4000" b="1" kern="0" spc="-4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연수 일정표</a:t>
            </a:r>
            <a:endParaRPr lang="en-US" sz="4000" dirty="0"/>
          </a:p>
        </p:txBody>
      </p:sp>
      <p:sp>
        <p:nvSpPr>
          <p:cNvPr id="45" name="Text 40"/>
          <p:cNvSpPr txBox="1"/>
          <p:nvPr/>
        </p:nvSpPr>
        <p:spPr>
          <a:xfrm>
            <a:off x="761695" y="6558991"/>
            <a:ext cx="5990234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kern="0" spc="113" dirty="0">
                <a:solidFill>
                  <a:srgbClr val="3C4A5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2026년 11월 10일 (화) — 11월 13일 (금) 예정</a:t>
            </a:r>
            <a:endParaRPr lang="en-US" sz="1800" dirty="0"/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B2552DDF-0A36-805E-8658-E7E45751B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0886" y="7313139"/>
            <a:ext cx="7668943" cy="42409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BACA6-F376-8052-C901-CD8828059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219180AD-D9F5-7D12-DB0C-3F1482DBB5B0}"/>
              </a:ext>
            </a:extLst>
          </p:cNvPr>
          <p:cNvSpPr/>
          <p:nvPr/>
        </p:nvSpPr>
        <p:spPr>
          <a:xfrm>
            <a:off x="0" y="17906695"/>
            <a:ext cx="10287000" cy="381305"/>
          </a:xfrm>
          <a:prstGeom prst="rect">
            <a:avLst/>
          </a:prstGeom>
          <a:solidFill>
            <a:srgbClr val="1B3A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f89e7a5b5cf447afe06479ba630493ea.png">
            <a:extLst>
              <a:ext uri="{FF2B5EF4-FFF2-40B4-BE49-F238E27FC236}">
                <a16:creationId xmlns:a16="http://schemas.microsoft.com/office/drawing/2014/main" id="{8F70562B-3D26-1B30-8A39-49AFB97017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47395" y="1818970"/>
            <a:ext cx="8991295" cy="38405"/>
          </a:xfrm>
          <a:prstGeom prst="rect">
            <a:avLst/>
          </a:prstGeom>
        </p:spPr>
      </p:pic>
      <p:pic>
        <p:nvPicPr>
          <p:cNvPr id="5" name="Image 1" descr="gen-dedup-f89e7a5b5cf447afe06479ba630493ea.png">
            <a:extLst>
              <a:ext uri="{FF2B5EF4-FFF2-40B4-BE49-F238E27FC236}">
                <a16:creationId xmlns:a16="http://schemas.microsoft.com/office/drawing/2014/main" id="{2E07867C-71D1-1F12-728C-595537B615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75970" y="5893765"/>
            <a:ext cx="8991295" cy="38405"/>
          </a:xfrm>
          <a:prstGeom prst="rect">
            <a:avLst/>
          </a:prstGeom>
        </p:spPr>
      </p:pic>
      <p:sp>
        <p:nvSpPr>
          <p:cNvPr id="8" name="Shape 2">
            <a:extLst>
              <a:ext uri="{FF2B5EF4-FFF2-40B4-BE49-F238E27FC236}">
                <a16:creationId xmlns:a16="http://schemas.microsoft.com/office/drawing/2014/main" id="{5BAF06F0-0552-09D7-A64A-0202706613B1}"/>
              </a:ext>
            </a:extLst>
          </p:cNvPr>
          <p:cNvSpPr/>
          <p:nvPr/>
        </p:nvSpPr>
        <p:spPr>
          <a:xfrm>
            <a:off x="228295" y="1981657"/>
            <a:ext cx="952805" cy="3523412"/>
          </a:xfrm>
          <a:prstGeom prst="rect">
            <a:avLst/>
          </a:prstGeom>
          <a:solidFill>
            <a:srgbClr val="1B3A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A1A3CA96-2D9A-0AFE-D671-0BF735721FD0}"/>
              </a:ext>
            </a:extLst>
          </p:cNvPr>
          <p:cNvSpPr txBox="1"/>
          <p:nvPr/>
        </p:nvSpPr>
        <p:spPr>
          <a:xfrm>
            <a:off x="540944" y="2866187"/>
            <a:ext cx="238658" cy="1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C1D6E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DAY</a:t>
            </a:r>
            <a:endParaRPr lang="en-US" sz="1200" b="1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58E6A230-BE5B-EC8E-C4A7-B50FF9C17258}"/>
              </a:ext>
            </a:extLst>
          </p:cNvPr>
          <p:cNvSpPr txBox="1"/>
          <p:nvPr/>
        </p:nvSpPr>
        <p:spPr>
          <a:xfrm>
            <a:off x="448666" y="3161843"/>
            <a:ext cx="589788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200" kern="0" spc="-288" dirty="0">
                <a:solidFill>
                  <a:srgbClr val="FAFBF8"/>
                </a:solidFill>
                <a:latin typeface="IBM Plex Serif" pitchFamily="34" charset="0"/>
                <a:ea typeface="IBM Plex Serif" pitchFamily="34" charset="-122"/>
                <a:cs typeface="IBM Plex Serif" pitchFamily="34" charset="-120"/>
              </a:rPr>
              <a:t>1</a:t>
            </a:r>
            <a:endParaRPr lang="en-US" sz="72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3C58A85D-2BD6-25F2-148E-887B26906ABC}"/>
              </a:ext>
            </a:extLst>
          </p:cNvPr>
          <p:cNvSpPr txBox="1"/>
          <p:nvPr/>
        </p:nvSpPr>
        <p:spPr>
          <a:xfrm>
            <a:off x="368198" y="4209440"/>
            <a:ext cx="67665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11/10 (화)</a:t>
            </a:r>
            <a:endParaRPr lang="en-US" sz="1400" b="1" dirty="0"/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D0B86935-029A-5085-F0C9-1D8375AFC155}"/>
              </a:ext>
            </a:extLst>
          </p:cNvPr>
          <p:cNvSpPr/>
          <p:nvPr/>
        </p:nvSpPr>
        <p:spPr>
          <a:xfrm>
            <a:off x="1263498" y="1983441"/>
            <a:ext cx="6575806" cy="3529019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 sz="1400" dirty="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506F0813-E731-1502-1D8A-9BF2C2717882}"/>
              </a:ext>
            </a:extLst>
          </p:cNvPr>
          <p:cNvSpPr txBox="1"/>
          <p:nvPr/>
        </p:nvSpPr>
        <p:spPr>
          <a:xfrm>
            <a:off x="1368120" y="3101950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알리바바</a:t>
            </a:r>
            <a:endParaRPr lang="en-US" sz="1600" dirty="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E90D6EB6-EA10-3D01-A7CB-9A5EE5A8699B}"/>
              </a:ext>
            </a:extLst>
          </p:cNvPr>
          <p:cNvSpPr txBox="1"/>
          <p:nvPr/>
        </p:nvSpPr>
        <p:spPr>
          <a:xfrm>
            <a:off x="1368120" y="3344874"/>
            <a:ext cx="6053442" cy="5359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: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세계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최대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규모의 종합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IT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및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전자상거래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기업으로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중국 내 상거래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</a:t>
            </a:r>
          </a:p>
          <a:p>
            <a:pPr marL="0" indent="0" algn="l">
              <a:buNone/>
            </a:pP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글로벌 커머스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클라우드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&amp;AI,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물류&amp;핀테크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등 다양한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분야에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진출</a:t>
            </a:r>
            <a:endParaRPr lang="en-US" sz="1600" dirty="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AC99F85A-500E-FCE3-A4CB-71132DE419F1}"/>
              </a:ext>
            </a:extLst>
          </p:cNvPr>
          <p:cNvSpPr txBox="1"/>
          <p:nvPr/>
        </p:nvSpPr>
        <p:spPr>
          <a:xfrm>
            <a:off x="1358595" y="3956990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FAA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1F4FAA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허마셴성</a:t>
            </a:r>
            <a:r>
              <a:rPr lang="en-US" sz="1600" b="1" dirty="0">
                <a:solidFill>
                  <a:srgbClr val="1F4FAA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endParaRPr lang="en-US" sz="1600" dirty="0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6C6C64C8-932B-B4F2-CC8F-8F0B4C842BBB}"/>
              </a:ext>
            </a:extLst>
          </p:cNvPr>
          <p:cNvSpPr txBox="1"/>
          <p:nvPr/>
        </p:nvSpPr>
        <p:spPr>
          <a:xfrm>
            <a:off x="1368120" y="4199915"/>
            <a:ext cx="59061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: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데이터와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기술을 활용한 알리바바 그룹의 대표 소매 유통 매장 견학</a:t>
            </a:r>
            <a:endParaRPr lang="en-US" sz="1600" dirty="0"/>
          </a:p>
        </p:txBody>
      </p:sp>
      <p:sp>
        <p:nvSpPr>
          <p:cNvPr id="31" name="Text 23">
            <a:extLst>
              <a:ext uri="{FF2B5EF4-FFF2-40B4-BE49-F238E27FC236}">
                <a16:creationId xmlns:a16="http://schemas.microsoft.com/office/drawing/2014/main" id="{7217B04C-F96A-15CE-83B2-0EC49F90DA26}"/>
              </a:ext>
            </a:extLst>
          </p:cNvPr>
          <p:cNvSpPr txBox="1"/>
          <p:nvPr/>
        </p:nvSpPr>
        <p:spPr>
          <a:xfrm>
            <a:off x="1396695" y="4499610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석식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후 호텔 이동 및 휴식</a:t>
            </a:r>
            <a:endParaRPr lang="en-US" sz="1600" dirty="0"/>
          </a:p>
        </p:txBody>
      </p:sp>
      <p:sp>
        <p:nvSpPr>
          <p:cNvPr id="32" name="Shape 24">
            <a:extLst>
              <a:ext uri="{FF2B5EF4-FFF2-40B4-BE49-F238E27FC236}">
                <a16:creationId xmlns:a16="http://schemas.microsoft.com/office/drawing/2014/main" id="{0B5A1E93-4F8D-CCC9-C415-7962B64760C0}"/>
              </a:ext>
            </a:extLst>
          </p:cNvPr>
          <p:cNvSpPr/>
          <p:nvPr/>
        </p:nvSpPr>
        <p:spPr>
          <a:xfrm>
            <a:off x="7874077" y="2061362"/>
            <a:ext cx="2069947" cy="1653270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sp>
        <p:nvSpPr>
          <p:cNvPr id="37" name="Shape 29">
            <a:extLst>
              <a:ext uri="{FF2B5EF4-FFF2-40B4-BE49-F238E27FC236}">
                <a16:creationId xmlns:a16="http://schemas.microsoft.com/office/drawing/2014/main" id="{5B632959-C3E4-BECC-09CA-0B9B9A726283}"/>
              </a:ext>
            </a:extLst>
          </p:cNvPr>
          <p:cNvSpPr/>
          <p:nvPr/>
        </p:nvSpPr>
        <p:spPr>
          <a:xfrm>
            <a:off x="237820" y="6049061"/>
            <a:ext cx="952805" cy="3779352"/>
          </a:xfrm>
          <a:prstGeom prst="rect">
            <a:avLst/>
          </a:prstGeom>
          <a:solidFill>
            <a:srgbClr val="1B3A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30">
            <a:extLst>
              <a:ext uri="{FF2B5EF4-FFF2-40B4-BE49-F238E27FC236}">
                <a16:creationId xmlns:a16="http://schemas.microsoft.com/office/drawing/2014/main" id="{849A3373-1A7B-F38B-5857-EF1ADEB1D561}"/>
              </a:ext>
            </a:extLst>
          </p:cNvPr>
          <p:cNvSpPr txBox="1"/>
          <p:nvPr/>
        </p:nvSpPr>
        <p:spPr>
          <a:xfrm>
            <a:off x="550469" y="7050786"/>
            <a:ext cx="238658" cy="1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C1D6E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DAY</a:t>
            </a:r>
            <a:endParaRPr lang="en-US" sz="1200" b="1" dirty="0"/>
          </a:p>
        </p:txBody>
      </p:sp>
      <p:sp>
        <p:nvSpPr>
          <p:cNvPr id="39" name="Text 31">
            <a:extLst>
              <a:ext uri="{FF2B5EF4-FFF2-40B4-BE49-F238E27FC236}">
                <a16:creationId xmlns:a16="http://schemas.microsoft.com/office/drawing/2014/main" id="{0E69C928-81A7-FA5D-371D-15996F672E43}"/>
              </a:ext>
            </a:extLst>
          </p:cNvPr>
          <p:cNvSpPr txBox="1"/>
          <p:nvPr/>
        </p:nvSpPr>
        <p:spPr>
          <a:xfrm>
            <a:off x="458191" y="7346442"/>
            <a:ext cx="589788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200" kern="0" spc="-288" dirty="0">
                <a:solidFill>
                  <a:srgbClr val="FAFBF8"/>
                </a:solidFill>
                <a:latin typeface="IBM Plex Serif" pitchFamily="34" charset="0"/>
                <a:ea typeface="IBM Plex Serif" pitchFamily="34" charset="-122"/>
                <a:cs typeface="IBM Plex Serif" pitchFamily="34" charset="-120"/>
              </a:rPr>
              <a:t>2</a:t>
            </a:r>
            <a:endParaRPr lang="en-US" sz="7200" dirty="0"/>
          </a:p>
        </p:txBody>
      </p:sp>
      <p:sp>
        <p:nvSpPr>
          <p:cNvPr id="40" name="Text 32">
            <a:extLst>
              <a:ext uri="{FF2B5EF4-FFF2-40B4-BE49-F238E27FC236}">
                <a16:creationId xmlns:a16="http://schemas.microsoft.com/office/drawing/2014/main" id="{3CF9860A-59CF-8D10-5A6E-D03D50ABC5CB}"/>
              </a:ext>
            </a:extLst>
          </p:cNvPr>
          <p:cNvSpPr txBox="1"/>
          <p:nvPr/>
        </p:nvSpPr>
        <p:spPr>
          <a:xfrm>
            <a:off x="377723" y="8479765"/>
            <a:ext cx="67665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11/11</a:t>
            </a:r>
            <a:r>
              <a:rPr lang="en-US" sz="12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(수)</a:t>
            </a:r>
            <a:endParaRPr lang="en-US" sz="1200" b="1" dirty="0"/>
          </a:p>
        </p:txBody>
      </p:sp>
      <p:sp>
        <p:nvSpPr>
          <p:cNvPr id="41" name="Shape 33">
            <a:extLst>
              <a:ext uri="{FF2B5EF4-FFF2-40B4-BE49-F238E27FC236}">
                <a16:creationId xmlns:a16="http://schemas.microsoft.com/office/drawing/2014/main" id="{497ACC85-E28A-BEE9-598E-0345E8F50BC9}"/>
              </a:ext>
            </a:extLst>
          </p:cNvPr>
          <p:cNvSpPr/>
          <p:nvPr/>
        </p:nvSpPr>
        <p:spPr>
          <a:xfrm>
            <a:off x="1293698" y="6037767"/>
            <a:ext cx="6529807" cy="379064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 dirty="0"/>
          </a:p>
        </p:txBody>
      </p:sp>
      <p:sp>
        <p:nvSpPr>
          <p:cNvPr id="43" name="Text 35">
            <a:extLst>
              <a:ext uri="{FF2B5EF4-FFF2-40B4-BE49-F238E27FC236}">
                <a16:creationId xmlns:a16="http://schemas.microsoft.com/office/drawing/2014/main" id="{9514EC39-E345-1BE8-2862-184CA4A63442}"/>
              </a:ext>
            </a:extLst>
          </p:cNvPr>
          <p:cNvSpPr txBox="1"/>
          <p:nvPr/>
        </p:nvSpPr>
        <p:spPr>
          <a:xfrm>
            <a:off x="1495120" y="6586723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항저우</a:t>
            </a: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AI 풀체인 트윈 엑스포</a:t>
            </a:r>
            <a:endParaRPr lang="en-US" sz="1600" dirty="0"/>
          </a:p>
        </p:txBody>
      </p:sp>
      <p:sp>
        <p:nvSpPr>
          <p:cNvPr id="44" name="Text 36">
            <a:extLst>
              <a:ext uri="{FF2B5EF4-FFF2-40B4-BE49-F238E27FC236}">
                <a16:creationId xmlns:a16="http://schemas.microsoft.com/office/drawing/2014/main" id="{95ADA472-9028-02E9-CCB4-00A6AC6661A5}"/>
              </a:ext>
            </a:extLst>
          </p:cNvPr>
          <p:cNvSpPr txBox="1"/>
          <p:nvPr/>
        </p:nvSpPr>
        <p:spPr>
          <a:xfrm>
            <a:off x="1495120" y="6896324"/>
            <a:ext cx="59061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* </a:t>
            </a:r>
            <a:r>
              <a:rPr lang="en-US" sz="1600" b="1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기간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: 2026년 11월 11일(수) ~ 13일(금)</a:t>
            </a:r>
            <a:endParaRPr lang="en-US" sz="1600" b="1" dirty="0"/>
          </a:p>
        </p:txBody>
      </p:sp>
      <p:sp>
        <p:nvSpPr>
          <p:cNvPr id="45" name="Text 37">
            <a:extLst>
              <a:ext uri="{FF2B5EF4-FFF2-40B4-BE49-F238E27FC236}">
                <a16:creationId xmlns:a16="http://schemas.microsoft.com/office/drawing/2014/main" id="{0A8AD91A-0A18-63DF-5E27-9D4180D33717}"/>
              </a:ext>
            </a:extLst>
          </p:cNvPr>
          <p:cNvSpPr txBox="1"/>
          <p:nvPr/>
        </p:nvSpPr>
        <p:spPr>
          <a:xfrm>
            <a:off x="1495119" y="7204136"/>
            <a:ext cx="6238876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: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최신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인공지능 트렌드의 중심축인 실용성과 상업화에 초점을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두고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400개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이상의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유수기술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기업들이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참가하는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박람회</a:t>
            </a:r>
            <a:endParaRPr lang="en-US" sz="1600" dirty="0"/>
          </a:p>
        </p:txBody>
      </p:sp>
      <p:sp>
        <p:nvSpPr>
          <p:cNvPr id="46" name="Text 38">
            <a:extLst>
              <a:ext uri="{FF2B5EF4-FFF2-40B4-BE49-F238E27FC236}">
                <a16:creationId xmlns:a16="http://schemas.microsoft.com/office/drawing/2014/main" id="{B7F81BE8-D1DF-8412-8E83-52866E0CAF3E}"/>
              </a:ext>
            </a:extLst>
          </p:cNvPr>
          <p:cNvSpPr txBox="1"/>
          <p:nvPr/>
        </p:nvSpPr>
        <p:spPr>
          <a:xfrm>
            <a:off x="1495120" y="7834650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로밤</a:t>
            </a: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(ROBAM) </a:t>
            </a:r>
            <a:r>
              <a:rPr lang="ko-KR" alt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가전제품 주식회사</a:t>
            </a:r>
            <a:endParaRPr lang="en-US" sz="1600" dirty="0"/>
          </a:p>
        </p:txBody>
      </p:sp>
      <p:sp>
        <p:nvSpPr>
          <p:cNvPr id="47" name="Text 39">
            <a:extLst>
              <a:ext uri="{FF2B5EF4-FFF2-40B4-BE49-F238E27FC236}">
                <a16:creationId xmlns:a16="http://schemas.microsoft.com/office/drawing/2014/main" id="{7070AF8B-AA95-CDFD-4D94-34CA8943D818}"/>
              </a:ext>
            </a:extLst>
          </p:cNvPr>
          <p:cNvSpPr txBox="1"/>
          <p:nvPr/>
        </p:nvSpPr>
        <p:spPr>
          <a:xfrm>
            <a:off x="1495120" y="8134726"/>
            <a:ext cx="6053442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: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중국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가전 업계 최초 5G 산업인터넷을 도입하여 자율주행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AGV와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자동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입체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창고를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구축한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최첨단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지능형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제조·물류 기지</a:t>
            </a:r>
            <a:endParaRPr lang="en-US" sz="1600" dirty="0"/>
          </a:p>
        </p:txBody>
      </p:sp>
      <p:sp>
        <p:nvSpPr>
          <p:cNvPr id="57" name="Text 49">
            <a:extLst>
              <a:ext uri="{FF2B5EF4-FFF2-40B4-BE49-F238E27FC236}">
                <a16:creationId xmlns:a16="http://schemas.microsoft.com/office/drawing/2014/main" id="{2E8F17A1-DB1E-B870-A0AB-AB9864D90111}"/>
              </a:ext>
            </a:extLst>
          </p:cNvPr>
          <p:cNvSpPr txBox="1"/>
          <p:nvPr/>
        </p:nvSpPr>
        <p:spPr>
          <a:xfrm>
            <a:off x="1495120" y="8695368"/>
            <a:ext cx="5906110" cy="1305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상해로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이동 (약 2시간 30분 소요)</a:t>
            </a:r>
            <a:endParaRPr lang="en-US" sz="1600" dirty="0"/>
          </a:p>
        </p:txBody>
      </p:sp>
      <p:sp>
        <p:nvSpPr>
          <p:cNvPr id="58" name="Text 50">
            <a:extLst>
              <a:ext uri="{FF2B5EF4-FFF2-40B4-BE49-F238E27FC236}">
                <a16:creationId xmlns:a16="http://schemas.microsoft.com/office/drawing/2014/main" id="{B8B6145B-EF3A-DDC4-242F-676643D1C8C0}"/>
              </a:ext>
            </a:extLst>
          </p:cNvPr>
          <p:cNvSpPr txBox="1"/>
          <p:nvPr/>
        </p:nvSpPr>
        <p:spPr>
          <a:xfrm>
            <a:off x="1504567" y="8957190"/>
            <a:ext cx="5906110" cy="1305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석식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후 호텔 이동 및 휴식</a:t>
            </a:r>
            <a:endParaRPr lang="en-US" sz="1600" dirty="0"/>
          </a:p>
        </p:txBody>
      </p:sp>
      <p:sp>
        <p:nvSpPr>
          <p:cNvPr id="60" name="Shape 52">
            <a:extLst>
              <a:ext uri="{FF2B5EF4-FFF2-40B4-BE49-F238E27FC236}">
                <a16:creationId xmlns:a16="http://schemas.microsoft.com/office/drawing/2014/main" id="{BE3E0282-F9C3-E49A-653A-F6D5C93DF996}"/>
              </a:ext>
            </a:extLst>
          </p:cNvPr>
          <p:cNvSpPr/>
          <p:nvPr/>
        </p:nvSpPr>
        <p:spPr>
          <a:xfrm>
            <a:off x="9115577" y="6141872"/>
            <a:ext cx="228600" cy="228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8" name="Shape 60">
            <a:extLst>
              <a:ext uri="{FF2B5EF4-FFF2-40B4-BE49-F238E27FC236}">
                <a16:creationId xmlns:a16="http://schemas.microsoft.com/office/drawing/2014/main" id="{7D7C04E6-6EA9-E626-0DBA-479E1C7C62B1}"/>
              </a:ext>
            </a:extLst>
          </p:cNvPr>
          <p:cNvSpPr/>
          <p:nvPr/>
        </p:nvSpPr>
        <p:spPr>
          <a:xfrm>
            <a:off x="1265224" y="10301310"/>
            <a:ext cx="6574079" cy="3487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0" name="Text 62">
            <a:extLst>
              <a:ext uri="{FF2B5EF4-FFF2-40B4-BE49-F238E27FC236}">
                <a16:creationId xmlns:a16="http://schemas.microsoft.com/office/drawing/2014/main" id="{967AE37B-56FE-D2E4-33CA-61CAEDC39CBF}"/>
              </a:ext>
            </a:extLst>
          </p:cNvPr>
          <p:cNvSpPr txBox="1"/>
          <p:nvPr/>
        </p:nvSpPr>
        <p:spPr>
          <a:xfrm>
            <a:off x="1485595" y="10882473"/>
            <a:ext cx="5906110" cy="2102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상하이</a:t>
            </a: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국제 프랜차이즈 박람회(SFE)</a:t>
            </a:r>
            <a:endParaRPr lang="en-US" sz="1600" dirty="0"/>
          </a:p>
        </p:txBody>
      </p:sp>
      <p:sp>
        <p:nvSpPr>
          <p:cNvPr id="71" name="Text 63">
            <a:extLst>
              <a:ext uri="{FF2B5EF4-FFF2-40B4-BE49-F238E27FC236}">
                <a16:creationId xmlns:a16="http://schemas.microsoft.com/office/drawing/2014/main" id="{B0220504-0C6D-9CBD-6124-F1F933993FF9}"/>
              </a:ext>
            </a:extLst>
          </p:cNvPr>
          <p:cNvSpPr txBox="1"/>
          <p:nvPr/>
        </p:nvSpPr>
        <p:spPr>
          <a:xfrm>
            <a:off x="1485595" y="11169716"/>
            <a:ext cx="5906110" cy="199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* </a:t>
            </a:r>
            <a:r>
              <a:rPr lang="en-US" sz="1600" b="1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기간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: 2026년 11월 10일(화) ~ 12일(목)</a:t>
            </a:r>
            <a:endParaRPr lang="en-US" sz="1600" b="1" dirty="0"/>
          </a:p>
        </p:txBody>
      </p:sp>
      <p:sp>
        <p:nvSpPr>
          <p:cNvPr id="72" name="Text 64">
            <a:extLst>
              <a:ext uri="{FF2B5EF4-FFF2-40B4-BE49-F238E27FC236}">
                <a16:creationId xmlns:a16="http://schemas.microsoft.com/office/drawing/2014/main" id="{C2C50111-C37C-546D-4464-415F914BD7B1}"/>
              </a:ext>
            </a:extLst>
          </p:cNvPr>
          <p:cNvSpPr txBox="1"/>
          <p:nvPr/>
        </p:nvSpPr>
        <p:spPr>
          <a:xfrm>
            <a:off x="1451533" y="11435135"/>
            <a:ext cx="6087504" cy="4580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: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중국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프랜차이즈 업계에서 가장 영향력 있는 전문 플랫폼으로,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F&amp;B(식음료),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리테일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&amp;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서비스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스마트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체인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솔루션분야 전시</a:t>
            </a:r>
            <a:endParaRPr lang="en-US" sz="1600" dirty="0"/>
          </a:p>
        </p:txBody>
      </p:sp>
      <p:sp>
        <p:nvSpPr>
          <p:cNvPr id="73" name="Text 65">
            <a:extLst>
              <a:ext uri="{FF2B5EF4-FFF2-40B4-BE49-F238E27FC236}">
                <a16:creationId xmlns:a16="http://schemas.microsoft.com/office/drawing/2014/main" id="{CE5CF714-E6D7-DDC7-9FBC-75D27A227E12}"/>
              </a:ext>
            </a:extLst>
          </p:cNvPr>
          <p:cNvSpPr txBox="1"/>
          <p:nvPr/>
        </p:nvSpPr>
        <p:spPr>
          <a:xfrm>
            <a:off x="1485595" y="12021663"/>
            <a:ext cx="5906110" cy="2102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FAA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1F4FAA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스페이스랩</a:t>
            </a:r>
            <a:r>
              <a:rPr lang="en-US" sz="1600" b="1" dirty="0">
                <a:solidFill>
                  <a:srgbClr val="1F4FAA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미래형 식당</a:t>
            </a:r>
            <a:endParaRPr lang="en-US" sz="1600" dirty="0"/>
          </a:p>
        </p:txBody>
      </p:sp>
      <p:sp>
        <p:nvSpPr>
          <p:cNvPr id="74" name="Text 66">
            <a:extLst>
              <a:ext uri="{FF2B5EF4-FFF2-40B4-BE49-F238E27FC236}">
                <a16:creationId xmlns:a16="http://schemas.microsoft.com/office/drawing/2014/main" id="{00AF3C7F-7F33-4954-9492-CDD2DF08746E}"/>
              </a:ext>
            </a:extLst>
          </p:cNvPr>
          <p:cNvSpPr txBox="1"/>
          <p:nvPr/>
        </p:nvSpPr>
        <p:spPr>
          <a:xfrm>
            <a:off x="1485594" y="12284140"/>
            <a:ext cx="6324295" cy="4005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: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독일의 푸드테크 기업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스페이스랩이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개발한 롤러코스터 서빙 시스템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pPr marL="0" indent="0" algn="l">
              <a:buNone/>
            </a:pP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기반의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무인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궤도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및 자율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로봇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시스템으로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운영되는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식당 체험</a:t>
            </a:r>
            <a:endParaRPr lang="en-US" sz="1600" dirty="0"/>
          </a:p>
        </p:txBody>
      </p:sp>
      <p:sp>
        <p:nvSpPr>
          <p:cNvPr id="84" name="Text 76">
            <a:extLst>
              <a:ext uri="{FF2B5EF4-FFF2-40B4-BE49-F238E27FC236}">
                <a16:creationId xmlns:a16="http://schemas.microsoft.com/office/drawing/2014/main" id="{0F115744-0360-6077-DDC2-3229E5C5E656}"/>
              </a:ext>
            </a:extLst>
          </p:cNvPr>
          <p:cNvSpPr txBox="1"/>
          <p:nvPr/>
        </p:nvSpPr>
        <p:spPr>
          <a:xfrm>
            <a:off x="1451533" y="12812568"/>
            <a:ext cx="5906110" cy="2102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석식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후 호텔 이동 및 휴식</a:t>
            </a:r>
            <a:endParaRPr lang="en-US" sz="1600" dirty="0"/>
          </a:p>
        </p:txBody>
      </p:sp>
      <p:sp>
        <p:nvSpPr>
          <p:cNvPr id="94" name="Shape 86">
            <a:extLst>
              <a:ext uri="{FF2B5EF4-FFF2-40B4-BE49-F238E27FC236}">
                <a16:creationId xmlns:a16="http://schemas.microsoft.com/office/drawing/2014/main" id="{EF613CEE-859F-872F-5C2C-0CE2D8039A03}"/>
              </a:ext>
            </a:extLst>
          </p:cNvPr>
          <p:cNvSpPr/>
          <p:nvPr/>
        </p:nvSpPr>
        <p:spPr>
          <a:xfrm>
            <a:off x="1295248" y="14320859"/>
            <a:ext cx="6544055" cy="28856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6" name="Text 88">
            <a:extLst>
              <a:ext uri="{FF2B5EF4-FFF2-40B4-BE49-F238E27FC236}">
                <a16:creationId xmlns:a16="http://schemas.microsoft.com/office/drawing/2014/main" id="{3128D0C6-083C-D5CC-D86A-11CEFE5A1F35}"/>
              </a:ext>
            </a:extLst>
          </p:cNvPr>
          <p:cNvSpPr txBox="1"/>
          <p:nvPr/>
        </p:nvSpPr>
        <p:spPr>
          <a:xfrm>
            <a:off x="1504645" y="14899843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ko-KR" alt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바이두</a:t>
            </a:r>
            <a:r>
              <a:rPr lang="ko-KR" alt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아폴로 파크</a:t>
            </a:r>
            <a:endParaRPr lang="en-US" sz="1600" dirty="0"/>
          </a:p>
        </p:txBody>
      </p:sp>
      <p:sp>
        <p:nvSpPr>
          <p:cNvPr id="97" name="Text 89">
            <a:extLst>
              <a:ext uri="{FF2B5EF4-FFF2-40B4-BE49-F238E27FC236}">
                <a16:creationId xmlns:a16="http://schemas.microsoft.com/office/drawing/2014/main" id="{FD17D1AE-A412-74AB-EB41-A1CB4182777A}"/>
              </a:ext>
            </a:extLst>
          </p:cNvPr>
          <p:cNvSpPr txBox="1"/>
          <p:nvPr/>
        </p:nvSpPr>
        <p:spPr>
          <a:xfrm>
            <a:off x="1504645" y="15228494"/>
            <a:ext cx="611550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: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바이두의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자율주행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(AI) </a:t>
            </a:r>
            <a:r>
              <a:rPr lang="en-US" altLang="ko-KR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 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스마트 </a:t>
            </a:r>
            <a:r>
              <a:rPr lang="ko-KR" altLang="en-US" sz="1600" dirty="0" err="1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모빌리티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기술을 실증 및 운영하는</a:t>
            </a:r>
            <a:endParaRPr lang="en-US" altLang="ko-KR" sz="1600" dirty="0">
              <a:solidFill>
                <a:srgbClr val="2E3A3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첨단 미래교통 테스트베드 단지</a:t>
            </a:r>
            <a:endParaRPr lang="en-US" sz="1600" dirty="0"/>
          </a:p>
        </p:txBody>
      </p:sp>
      <p:sp>
        <p:nvSpPr>
          <p:cNvPr id="107" name="Text 99">
            <a:extLst>
              <a:ext uri="{FF2B5EF4-FFF2-40B4-BE49-F238E27FC236}">
                <a16:creationId xmlns:a16="http://schemas.microsoft.com/office/drawing/2014/main" id="{F8742D5A-6048-5614-BB86-41BD26C0AD3C}"/>
              </a:ext>
            </a:extLst>
          </p:cNvPr>
          <p:cNvSpPr txBox="1"/>
          <p:nvPr/>
        </p:nvSpPr>
        <p:spPr>
          <a:xfrm>
            <a:off x="1504645" y="15739796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공항으로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이동</a:t>
            </a:r>
            <a:endParaRPr lang="en-US" sz="1600" dirty="0"/>
          </a:p>
        </p:txBody>
      </p:sp>
      <p:sp>
        <p:nvSpPr>
          <p:cNvPr id="108" name="Text 100">
            <a:extLst>
              <a:ext uri="{FF2B5EF4-FFF2-40B4-BE49-F238E27FC236}">
                <a16:creationId xmlns:a16="http://schemas.microsoft.com/office/drawing/2014/main" id="{8740D319-2BA0-98E9-9585-144FC628824A}"/>
              </a:ext>
            </a:extLst>
          </p:cNvPr>
          <p:cNvSpPr txBox="1"/>
          <p:nvPr/>
        </p:nvSpPr>
        <p:spPr>
          <a:xfrm>
            <a:off x="1504645" y="16030651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상해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국제공항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출발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13:10</a:t>
            </a:r>
            <a:endParaRPr lang="en-US" sz="1600" b="1" dirty="0"/>
          </a:p>
        </p:txBody>
      </p:sp>
      <p:sp>
        <p:nvSpPr>
          <p:cNvPr id="128" name="Text 120">
            <a:extLst>
              <a:ext uri="{FF2B5EF4-FFF2-40B4-BE49-F238E27FC236}">
                <a16:creationId xmlns:a16="http://schemas.microsoft.com/office/drawing/2014/main" id="{3EFC58E9-46C1-0EFA-BFA2-FEAE916AB1EA}"/>
              </a:ext>
            </a:extLst>
          </p:cNvPr>
          <p:cNvSpPr txBox="1"/>
          <p:nvPr/>
        </p:nvSpPr>
        <p:spPr>
          <a:xfrm>
            <a:off x="647395" y="18020995"/>
            <a:ext cx="311627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62" dirty="0">
                <a:solidFill>
                  <a:srgbClr val="D7ECC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GLOBAL TOUR &amp; CONSULTANT · ATC 정다운</a:t>
            </a:r>
            <a:endParaRPr lang="en-US" sz="1200" dirty="0"/>
          </a:p>
        </p:txBody>
      </p:sp>
      <p:sp>
        <p:nvSpPr>
          <p:cNvPr id="129" name="Text 121">
            <a:extLst>
              <a:ext uri="{FF2B5EF4-FFF2-40B4-BE49-F238E27FC236}">
                <a16:creationId xmlns:a16="http://schemas.microsoft.com/office/drawing/2014/main" id="{51D9F210-F8A6-EC71-3422-B1859061BCC6}"/>
              </a:ext>
            </a:extLst>
          </p:cNvPr>
          <p:cNvSpPr txBox="1"/>
          <p:nvPr/>
        </p:nvSpPr>
        <p:spPr>
          <a:xfrm>
            <a:off x="7229450" y="18035626"/>
            <a:ext cx="2165299" cy="1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7ECC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Tel. (02) 383-2335 · jdwtour@hanmail.net</a:t>
            </a:r>
            <a:endParaRPr lang="en-US" sz="1200" dirty="0"/>
          </a:p>
        </p:txBody>
      </p:sp>
      <p:pic>
        <p:nvPicPr>
          <p:cNvPr id="130" name="Image 6" descr="gen-dedup-4cfc28b89c5e75d8e9b4376922e2e95c.png">
            <a:extLst>
              <a:ext uri="{FF2B5EF4-FFF2-40B4-BE49-F238E27FC236}">
                <a16:creationId xmlns:a16="http://schemas.microsoft.com/office/drawing/2014/main" id="{ECA3675A-DCD6-4F56-7726-766856C98B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60" b="-60"/>
          <a:stretch/>
        </p:blipFill>
        <p:spPr>
          <a:xfrm>
            <a:off x="647395" y="437998"/>
            <a:ext cx="5333695" cy="133502"/>
          </a:xfrm>
          <a:prstGeom prst="rect">
            <a:avLst/>
          </a:prstGeom>
        </p:spPr>
      </p:pic>
      <p:sp>
        <p:nvSpPr>
          <p:cNvPr id="133" name="Text 124">
            <a:extLst>
              <a:ext uri="{FF2B5EF4-FFF2-40B4-BE49-F238E27FC236}">
                <a16:creationId xmlns:a16="http://schemas.microsoft.com/office/drawing/2014/main" id="{C8178C53-0241-7536-2961-08E3B3AEB6C4}"/>
              </a:ext>
            </a:extLst>
          </p:cNvPr>
          <p:cNvSpPr txBox="1"/>
          <p:nvPr/>
        </p:nvSpPr>
        <p:spPr>
          <a:xfrm>
            <a:off x="647395" y="942670"/>
            <a:ext cx="1707185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4" dirty="0">
                <a:solidFill>
                  <a:srgbClr val="1B3A2F"/>
                </a:solidFill>
                <a:latin typeface="Gill Sans Ultra Bold Condensed" panose="020B0A06020104020203" pitchFamily="34" charset="0"/>
                <a:ea typeface="IBM Plex Serif" pitchFamily="34" charset="-122"/>
                <a:cs typeface="IBM Plex Serif" pitchFamily="34" charset="-120"/>
              </a:rPr>
              <a:t>일정표</a:t>
            </a:r>
            <a:endParaRPr lang="en-US" sz="3600" b="1" dirty="0">
              <a:latin typeface="Gill Sans Ultra Bold Condensed" panose="020B0A06020104020203" pitchFamily="34" charset="0"/>
            </a:endParaRPr>
          </a:p>
        </p:txBody>
      </p:sp>
      <p:sp>
        <p:nvSpPr>
          <p:cNvPr id="136" name="Text 127">
            <a:extLst>
              <a:ext uri="{FF2B5EF4-FFF2-40B4-BE49-F238E27FC236}">
                <a16:creationId xmlns:a16="http://schemas.microsoft.com/office/drawing/2014/main" id="{511677C2-9CA5-09A5-9AD2-3557DF65E0E5}"/>
              </a:ext>
            </a:extLst>
          </p:cNvPr>
          <p:cNvSpPr txBox="1"/>
          <p:nvPr/>
        </p:nvSpPr>
        <p:spPr>
          <a:xfrm>
            <a:off x="647395" y="17621402"/>
            <a:ext cx="89922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*상기 일정은 항공 또는 현지의 사정으로 인하여 부득이하게 변경될 수 있습니다.</a:t>
            </a:r>
            <a:endParaRPr lang="en-US" sz="1200" dirty="0"/>
          </a:p>
        </p:txBody>
      </p:sp>
      <p:sp>
        <p:nvSpPr>
          <p:cNvPr id="142" name="Text 100">
            <a:extLst>
              <a:ext uri="{FF2B5EF4-FFF2-40B4-BE49-F238E27FC236}">
                <a16:creationId xmlns:a16="http://schemas.microsoft.com/office/drawing/2014/main" id="{5279DAB2-7055-391E-EB5F-E8DD32CDF5F7}"/>
              </a:ext>
            </a:extLst>
          </p:cNvPr>
          <p:cNvSpPr txBox="1"/>
          <p:nvPr/>
        </p:nvSpPr>
        <p:spPr>
          <a:xfrm>
            <a:off x="1517345" y="16291001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인천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국제공항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도착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16:00</a:t>
            </a:r>
            <a:endParaRPr lang="en-US" sz="1600" dirty="0"/>
          </a:p>
        </p:txBody>
      </p:sp>
      <p:pic>
        <p:nvPicPr>
          <p:cNvPr id="148" name="그림 147">
            <a:extLst>
              <a:ext uri="{FF2B5EF4-FFF2-40B4-BE49-F238E27FC236}">
                <a16:creationId xmlns:a16="http://schemas.microsoft.com/office/drawing/2014/main" id="{89116B4D-0013-77CD-8703-A1A20727D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138" y="2090798"/>
            <a:ext cx="1993823" cy="1604783"/>
          </a:xfrm>
          <a:prstGeom prst="rect">
            <a:avLst/>
          </a:prstGeom>
        </p:spPr>
      </p:pic>
      <p:sp>
        <p:nvSpPr>
          <p:cNvPr id="150" name="Shape 24">
            <a:extLst>
              <a:ext uri="{FF2B5EF4-FFF2-40B4-BE49-F238E27FC236}">
                <a16:creationId xmlns:a16="http://schemas.microsoft.com/office/drawing/2014/main" id="{D4A2A155-327D-5DE4-DDED-A1F6902B27CF}"/>
              </a:ext>
            </a:extLst>
          </p:cNvPr>
          <p:cNvSpPr/>
          <p:nvPr/>
        </p:nvSpPr>
        <p:spPr>
          <a:xfrm>
            <a:off x="7872376" y="3760012"/>
            <a:ext cx="2071648" cy="1633229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pic>
        <p:nvPicPr>
          <p:cNvPr id="152" name="그림 151">
            <a:extLst>
              <a:ext uri="{FF2B5EF4-FFF2-40B4-BE49-F238E27FC236}">
                <a16:creationId xmlns:a16="http://schemas.microsoft.com/office/drawing/2014/main" id="{8B3983C4-9455-4A67-1067-DB81BC467F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301" y="3786723"/>
            <a:ext cx="2000971" cy="1571475"/>
          </a:xfrm>
          <a:prstGeom prst="rect">
            <a:avLst/>
          </a:prstGeom>
        </p:spPr>
      </p:pic>
      <p:sp>
        <p:nvSpPr>
          <p:cNvPr id="154" name="Shape 24">
            <a:extLst>
              <a:ext uri="{FF2B5EF4-FFF2-40B4-BE49-F238E27FC236}">
                <a16:creationId xmlns:a16="http://schemas.microsoft.com/office/drawing/2014/main" id="{B54706C1-7AC1-5A60-40FA-7EAF8A059215}"/>
              </a:ext>
            </a:extLst>
          </p:cNvPr>
          <p:cNvSpPr/>
          <p:nvPr/>
        </p:nvSpPr>
        <p:spPr>
          <a:xfrm>
            <a:off x="7853326" y="6107119"/>
            <a:ext cx="2071648" cy="1808337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sp>
        <p:nvSpPr>
          <p:cNvPr id="156" name="Shape 24">
            <a:extLst>
              <a:ext uri="{FF2B5EF4-FFF2-40B4-BE49-F238E27FC236}">
                <a16:creationId xmlns:a16="http://schemas.microsoft.com/office/drawing/2014/main" id="{D8B1ECDD-3995-D0FB-EA89-85A168163876}"/>
              </a:ext>
            </a:extLst>
          </p:cNvPr>
          <p:cNvSpPr/>
          <p:nvPr/>
        </p:nvSpPr>
        <p:spPr>
          <a:xfrm>
            <a:off x="7855028" y="7969422"/>
            <a:ext cx="2069946" cy="1670775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5EE438A7-A3CF-EBA0-124D-4C6C2DB114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826" y="8024803"/>
            <a:ext cx="1985134" cy="1555311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F457F480-CCE5-8486-ABB9-C315F8A48B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4078" y="6142880"/>
            <a:ext cx="2031883" cy="1721129"/>
          </a:xfrm>
          <a:prstGeom prst="rect">
            <a:avLst/>
          </a:prstGeom>
        </p:spPr>
      </p:pic>
      <p:sp>
        <p:nvSpPr>
          <p:cNvPr id="56" name="Shape 30">
            <a:extLst>
              <a:ext uri="{FF2B5EF4-FFF2-40B4-BE49-F238E27FC236}">
                <a16:creationId xmlns:a16="http://schemas.microsoft.com/office/drawing/2014/main" id="{55F6F0A4-724B-A936-9CE7-B5D3B36FD73D}"/>
              </a:ext>
            </a:extLst>
          </p:cNvPr>
          <p:cNvSpPr/>
          <p:nvPr/>
        </p:nvSpPr>
        <p:spPr>
          <a:xfrm>
            <a:off x="1467002" y="2070887"/>
            <a:ext cx="2171700" cy="276306"/>
          </a:xfrm>
          <a:prstGeom prst="roundRect">
            <a:avLst>
              <a:gd name="adj" fmla="val 416667"/>
            </a:avLst>
          </a:prstGeom>
          <a:solidFill>
            <a:srgbClr val="E26D3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5" name="Shape 21">
            <a:extLst>
              <a:ext uri="{FF2B5EF4-FFF2-40B4-BE49-F238E27FC236}">
                <a16:creationId xmlns:a16="http://schemas.microsoft.com/office/drawing/2014/main" id="{810287FF-DD84-5086-427E-97CB40ACA417}"/>
              </a:ext>
            </a:extLst>
          </p:cNvPr>
          <p:cNvSpPr/>
          <p:nvPr/>
        </p:nvSpPr>
        <p:spPr>
          <a:xfrm>
            <a:off x="1368120" y="4904918"/>
            <a:ext cx="6342233" cy="477106"/>
          </a:xfrm>
          <a:prstGeom prst="roundRect">
            <a:avLst>
              <a:gd name="adj" fmla="val 6402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E5DFD3"/>
            </a:solidFill>
            <a:prstDash val="solid"/>
          </a:ln>
        </p:spPr>
      </p:sp>
      <p:sp>
        <p:nvSpPr>
          <p:cNvPr id="88" name="Text 22">
            <a:extLst>
              <a:ext uri="{FF2B5EF4-FFF2-40B4-BE49-F238E27FC236}">
                <a16:creationId xmlns:a16="http://schemas.microsoft.com/office/drawing/2014/main" id="{4ABE075B-6640-D369-D17B-8526ED22748D}"/>
              </a:ext>
            </a:extLst>
          </p:cNvPr>
          <p:cNvSpPr txBox="1"/>
          <p:nvPr/>
        </p:nvSpPr>
        <p:spPr>
          <a:xfrm>
            <a:off x="1695298" y="4835354"/>
            <a:ext cx="5777275" cy="5515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🏨 호텔: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Fly Zoo Hotel                       </a:t>
            </a:r>
            <a:r>
              <a:rPr lang="en-US" altLang="ko-KR" sz="1400" b="1" kern="0" spc="-48" dirty="0">
                <a:solidFill>
                  <a:srgbClr val="605C5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|</a:t>
            </a:r>
            <a:r>
              <a:rPr lang="en-US" altLang="ko-KR" sz="1400" b="1" kern="0" spc="-48" dirty="0">
                <a:solidFill>
                  <a:srgbClr val="E26D3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  </a:t>
            </a: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🍽️ 식사: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조: --- | 중: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기내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식 | 석: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현지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식 </a:t>
            </a:r>
            <a:endParaRPr lang="en-US" sz="14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06" name="Shape 21">
            <a:extLst>
              <a:ext uri="{FF2B5EF4-FFF2-40B4-BE49-F238E27FC236}">
                <a16:creationId xmlns:a16="http://schemas.microsoft.com/office/drawing/2014/main" id="{21BD6FC4-B6DB-0E13-C631-4D008F0448E7}"/>
              </a:ext>
            </a:extLst>
          </p:cNvPr>
          <p:cNvSpPr/>
          <p:nvPr/>
        </p:nvSpPr>
        <p:spPr>
          <a:xfrm>
            <a:off x="1425270" y="9248318"/>
            <a:ext cx="6342233" cy="477106"/>
          </a:xfrm>
          <a:prstGeom prst="roundRect">
            <a:avLst>
              <a:gd name="adj" fmla="val 6402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E5DFD3"/>
            </a:solidFill>
            <a:prstDash val="solid"/>
          </a:ln>
        </p:spPr>
      </p:sp>
      <p:sp>
        <p:nvSpPr>
          <p:cNvPr id="110" name="Text 22">
            <a:extLst>
              <a:ext uri="{FF2B5EF4-FFF2-40B4-BE49-F238E27FC236}">
                <a16:creationId xmlns:a16="http://schemas.microsoft.com/office/drawing/2014/main" id="{D56439CB-FBF0-C116-9837-24D7584D841B}"/>
              </a:ext>
            </a:extLst>
          </p:cNvPr>
          <p:cNvSpPr txBox="1"/>
          <p:nvPr/>
        </p:nvSpPr>
        <p:spPr>
          <a:xfrm>
            <a:off x="1752448" y="9178754"/>
            <a:ext cx="5777275" cy="5515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🏨 호텔: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Holiday Inn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급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                 </a:t>
            </a:r>
            <a:r>
              <a:rPr lang="en-US" altLang="ko-KR" sz="1400" b="1" kern="0" spc="-48" dirty="0">
                <a:solidFill>
                  <a:srgbClr val="605C5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|</a:t>
            </a:r>
            <a:r>
              <a:rPr lang="en-US" altLang="ko-KR" sz="1400" b="1" kern="0" spc="-48" dirty="0">
                <a:solidFill>
                  <a:srgbClr val="E26D3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  </a:t>
            </a: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🍽️ 식사: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조: </a:t>
            </a:r>
            <a:r>
              <a:rPr lang="ko-KR" altLang="en-US" sz="1400" dirty="0" err="1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호텔식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| 중: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현지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식 | 석: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한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식 </a:t>
            </a:r>
            <a:endParaRPr lang="en-US" sz="14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18" name="Text 31">
            <a:extLst>
              <a:ext uri="{FF2B5EF4-FFF2-40B4-BE49-F238E27FC236}">
                <a16:creationId xmlns:a16="http://schemas.microsoft.com/office/drawing/2014/main" id="{72313F7F-3902-F5F7-AB00-773990329D67}"/>
              </a:ext>
            </a:extLst>
          </p:cNvPr>
          <p:cNvSpPr/>
          <p:nvPr/>
        </p:nvSpPr>
        <p:spPr>
          <a:xfrm>
            <a:off x="1496665" y="2099462"/>
            <a:ext cx="2171700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algn="ctr"/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인천 </a:t>
            </a:r>
            <a:r>
              <a:rPr 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→ </a:t>
            </a:r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항주  </a:t>
            </a:r>
            <a:r>
              <a:rPr lang="en-US" altLang="ko-KR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OZ 359</a:t>
            </a:r>
            <a:endParaRPr lang="en-US" sz="14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20" name="Shape 30">
            <a:extLst>
              <a:ext uri="{FF2B5EF4-FFF2-40B4-BE49-F238E27FC236}">
                <a16:creationId xmlns:a16="http://schemas.microsoft.com/office/drawing/2014/main" id="{1C0A9022-80EA-53AF-7FDB-CC70EAEBE81D}"/>
              </a:ext>
            </a:extLst>
          </p:cNvPr>
          <p:cNvSpPr/>
          <p:nvPr/>
        </p:nvSpPr>
        <p:spPr>
          <a:xfrm>
            <a:off x="1581302" y="6157112"/>
            <a:ext cx="2171700" cy="276306"/>
          </a:xfrm>
          <a:prstGeom prst="roundRect">
            <a:avLst>
              <a:gd name="adj" fmla="val 416667"/>
            </a:avLst>
          </a:prstGeom>
          <a:solidFill>
            <a:srgbClr val="E26D3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2" name="Text 31">
            <a:extLst>
              <a:ext uri="{FF2B5EF4-FFF2-40B4-BE49-F238E27FC236}">
                <a16:creationId xmlns:a16="http://schemas.microsoft.com/office/drawing/2014/main" id="{3C46C75B-48CF-2E29-8A01-C1765254DA44}"/>
              </a:ext>
            </a:extLst>
          </p:cNvPr>
          <p:cNvSpPr/>
          <p:nvPr/>
        </p:nvSpPr>
        <p:spPr>
          <a:xfrm>
            <a:off x="1591970" y="6204641"/>
            <a:ext cx="2171700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algn="ctr"/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항주 </a:t>
            </a:r>
            <a:r>
              <a:rPr 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→ </a:t>
            </a:r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상해  </a:t>
            </a:r>
            <a:endParaRPr lang="en-US" sz="14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124" name="Image 0" descr="gen-dedup-f89e7a5b5cf447afe06479ba630493ea.png">
            <a:extLst>
              <a:ext uri="{FF2B5EF4-FFF2-40B4-BE49-F238E27FC236}">
                <a16:creationId xmlns:a16="http://schemas.microsoft.com/office/drawing/2014/main" id="{7B84FA4D-6B8D-1725-5580-B298FBDDED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47395" y="10181920"/>
            <a:ext cx="8991295" cy="38405"/>
          </a:xfrm>
          <a:prstGeom prst="rect">
            <a:avLst/>
          </a:prstGeom>
        </p:spPr>
      </p:pic>
      <p:sp>
        <p:nvSpPr>
          <p:cNvPr id="126" name="Shape 29">
            <a:extLst>
              <a:ext uri="{FF2B5EF4-FFF2-40B4-BE49-F238E27FC236}">
                <a16:creationId xmlns:a16="http://schemas.microsoft.com/office/drawing/2014/main" id="{3A95B64E-021E-6662-4520-F641B0F8A6D9}"/>
              </a:ext>
            </a:extLst>
          </p:cNvPr>
          <p:cNvSpPr/>
          <p:nvPr/>
        </p:nvSpPr>
        <p:spPr>
          <a:xfrm>
            <a:off x="247345" y="10301309"/>
            <a:ext cx="952805" cy="3487079"/>
          </a:xfrm>
          <a:prstGeom prst="rect">
            <a:avLst/>
          </a:prstGeom>
          <a:solidFill>
            <a:srgbClr val="1B3A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1" name="Text 30">
            <a:extLst>
              <a:ext uri="{FF2B5EF4-FFF2-40B4-BE49-F238E27FC236}">
                <a16:creationId xmlns:a16="http://schemas.microsoft.com/office/drawing/2014/main" id="{395A3BE4-51A7-2226-561E-DBCD9874D256}"/>
              </a:ext>
            </a:extLst>
          </p:cNvPr>
          <p:cNvSpPr txBox="1"/>
          <p:nvPr/>
        </p:nvSpPr>
        <p:spPr>
          <a:xfrm>
            <a:off x="569519" y="11194161"/>
            <a:ext cx="238658" cy="1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C1D6E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DAY</a:t>
            </a:r>
            <a:endParaRPr lang="en-US" sz="1200" b="1" dirty="0"/>
          </a:p>
        </p:txBody>
      </p:sp>
      <p:sp>
        <p:nvSpPr>
          <p:cNvPr id="135" name="Text 31">
            <a:extLst>
              <a:ext uri="{FF2B5EF4-FFF2-40B4-BE49-F238E27FC236}">
                <a16:creationId xmlns:a16="http://schemas.microsoft.com/office/drawing/2014/main" id="{45AB78F5-BF9E-C4A0-1837-D3A698A2D08C}"/>
              </a:ext>
            </a:extLst>
          </p:cNvPr>
          <p:cNvSpPr txBox="1"/>
          <p:nvPr/>
        </p:nvSpPr>
        <p:spPr>
          <a:xfrm>
            <a:off x="467716" y="11527917"/>
            <a:ext cx="589788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200" kern="0" spc="-288" dirty="0">
                <a:solidFill>
                  <a:srgbClr val="FAFBF8"/>
                </a:solidFill>
                <a:latin typeface="IBM Plex Serif" pitchFamily="34" charset="0"/>
              </a:rPr>
              <a:t>3</a:t>
            </a:r>
            <a:endParaRPr lang="en-US" sz="7200" dirty="0"/>
          </a:p>
        </p:txBody>
      </p:sp>
      <p:sp>
        <p:nvSpPr>
          <p:cNvPr id="138" name="Text 32">
            <a:extLst>
              <a:ext uri="{FF2B5EF4-FFF2-40B4-BE49-F238E27FC236}">
                <a16:creationId xmlns:a16="http://schemas.microsoft.com/office/drawing/2014/main" id="{C4FBE2B7-45BB-B1B7-244E-4E7C9BF92902}"/>
              </a:ext>
            </a:extLst>
          </p:cNvPr>
          <p:cNvSpPr txBox="1"/>
          <p:nvPr/>
        </p:nvSpPr>
        <p:spPr>
          <a:xfrm>
            <a:off x="387248" y="12623140"/>
            <a:ext cx="67665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11/12</a:t>
            </a:r>
            <a:r>
              <a:rPr lang="en-US" sz="12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(</a:t>
            </a:r>
            <a:r>
              <a:rPr lang="ko-KR" altLang="en-US" sz="12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목</a:t>
            </a:r>
            <a:r>
              <a:rPr lang="en-US" sz="12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)</a:t>
            </a:r>
            <a:endParaRPr lang="en-US" sz="1200" b="1" dirty="0"/>
          </a:p>
        </p:txBody>
      </p:sp>
      <p:pic>
        <p:nvPicPr>
          <p:cNvPr id="141" name="Image 0" descr="gen-dedup-f89e7a5b5cf447afe06479ba630493ea.png">
            <a:extLst>
              <a:ext uri="{FF2B5EF4-FFF2-40B4-BE49-F238E27FC236}">
                <a16:creationId xmlns:a16="http://schemas.microsoft.com/office/drawing/2014/main" id="{EEE6AE89-53D4-901C-F3A2-6EE36BA93B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09295" y="14191945"/>
            <a:ext cx="8991295" cy="38405"/>
          </a:xfrm>
          <a:prstGeom prst="rect">
            <a:avLst/>
          </a:prstGeom>
        </p:spPr>
      </p:pic>
      <p:sp>
        <p:nvSpPr>
          <p:cNvPr id="144" name="Shape 21">
            <a:extLst>
              <a:ext uri="{FF2B5EF4-FFF2-40B4-BE49-F238E27FC236}">
                <a16:creationId xmlns:a16="http://schemas.microsoft.com/office/drawing/2014/main" id="{1C5CA652-E503-25E9-D495-CB3F6594F449}"/>
              </a:ext>
            </a:extLst>
          </p:cNvPr>
          <p:cNvSpPr/>
          <p:nvPr/>
        </p:nvSpPr>
        <p:spPr>
          <a:xfrm>
            <a:off x="1377645" y="13191668"/>
            <a:ext cx="6342233" cy="477106"/>
          </a:xfrm>
          <a:prstGeom prst="roundRect">
            <a:avLst>
              <a:gd name="adj" fmla="val 6402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E5DFD3"/>
            </a:solidFill>
            <a:prstDash val="solid"/>
          </a:ln>
        </p:spPr>
      </p:sp>
      <p:sp>
        <p:nvSpPr>
          <p:cNvPr id="146" name="Text 22">
            <a:extLst>
              <a:ext uri="{FF2B5EF4-FFF2-40B4-BE49-F238E27FC236}">
                <a16:creationId xmlns:a16="http://schemas.microsoft.com/office/drawing/2014/main" id="{7084CC4A-10D9-D4BA-321F-93ADB6A21EBD}"/>
              </a:ext>
            </a:extLst>
          </p:cNvPr>
          <p:cNvSpPr txBox="1"/>
          <p:nvPr/>
        </p:nvSpPr>
        <p:spPr>
          <a:xfrm>
            <a:off x="1666723" y="13126015"/>
            <a:ext cx="5777275" cy="5515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🏨 호텔: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Holiday Inn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급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             </a:t>
            </a:r>
            <a:r>
              <a:rPr lang="en-US" altLang="ko-KR" sz="1400" b="1" kern="0" spc="-48" dirty="0">
                <a:solidFill>
                  <a:srgbClr val="605C5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|</a:t>
            </a:r>
            <a:r>
              <a:rPr lang="en-US" altLang="ko-KR" sz="1400" b="1" kern="0" spc="-48" dirty="0">
                <a:solidFill>
                  <a:srgbClr val="E26D3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  </a:t>
            </a: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🍽️ 식사: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조: </a:t>
            </a:r>
            <a:r>
              <a:rPr lang="ko-KR" altLang="en-US" sz="1400" dirty="0" err="1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호텔식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| 중: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현지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식 | 석: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현지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식 </a:t>
            </a:r>
            <a:endParaRPr lang="en-US" sz="14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49" name="Shape 30">
            <a:extLst>
              <a:ext uri="{FF2B5EF4-FFF2-40B4-BE49-F238E27FC236}">
                <a16:creationId xmlns:a16="http://schemas.microsoft.com/office/drawing/2014/main" id="{C165392A-9E48-4D7F-E81D-154A809BED2D}"/>
              </a:ext>
            </a:extLst>
          </p:cNvPr>
          <p:cNvSpPr/>
          <p:nvPr/>
        </p:nvSpPr>
        <p:spPr>
          <a:xfrm>
            <a:off x="1590827" y="10452887"/>
            <a:ext cx="2171700" cy="276306"/>
          </a:xfrm>
          <a:prstGeom prst="roundRect">
            <a:avLst>
              <a:gd name="adj" fmla="val 416667"/>
            </a:avLst>
          </a:prstGeom>
          <a:solidFill>
            <a:srgbClr val="E26D3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3" name="Text 31">
            <a:extLst>
              <a:ext uri="{FF2B5EF4-FFF2-40B4-BE49-F238E27FC236}">
                <a16:creationId xmlns:a16="http://schemas.microsoft.com/office/drawing/2014/main" id="{267980B0-0DE7-6BD6-BC80-57721EFF83C3}"/>
              </a:ext>
            </a:extLst>
          </p:cNvPr>
          <p:cNvSpPr/>
          <p:nvPr/>
        </p:nvSpPr>
        <p:spPr>
          <a:xfrm>
            <a:off x="1571473" y="10499982"/>
            <a:ext cx="2171700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algn="ctr"/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상해  </a:t>
            </a:r>
            <a:endParaRPr lang="en-US" sz="14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57" name="Shape 24">
            <a:extLst>
              <a:ext uri="{FF2B5EF4-FFF2-40B4-BE49-F238E27FC236}">
                <a16:creationId xmlns:a16="http://schemas.microsoft.com/office/drawing/2014/main" id="{E93F9137-FF15-0689-91CA-3FFAB0339630}"/>
              </a:ext>
            </a:extLst>
          </p:cNvPr>
          <p:cNvSpPr/>
          <p:nvPr/>
        </p:nvSpPr>
        <p:spPr>
          <a:xfrm>
            <a:off x="7893128" y="10369722"/>
            <a:ext cx="2069946" cy="1670775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sp>
        <p:nvSpPr>
          <p:cNvPr id="161" name="Shape 24">
            <a:extLst>
              <a:ext uri="{FF2B5EF4-FFF2-40B4-BE49-F238E27FC236}">
                <a16:creationId xmlns:a16="http://schemas.microsoft.com/office/drawing/2014/main" id="{D40BE9EC-D7A3-4F5C-379C-D3466A353E8C}"/>
              </a:ext>
            </a:extLst>
          </p:cNvPr>
          <p:cNvSpPr/>
          <p:nvPr/>
        </p:nvSpPr>
        <p:spPr>
          <a:xfrm>
            <a:off x="7893128" y="12093747"/>
            <a:ext cx="2069946" cy="1670775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DC74B419-0C08-DF28-454E-BE13B06216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9066" y="10399117"/>
            <a:ext cx="1995908" cy="1622546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4A007E10-44EA-E2E3-4F09-9CD58680DC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9066" y="12141700"/>
            <a:ext cx="1995908" cy="1583221"/>
          </a:xfrm>
          <a:prstGeom prst="rect">
            <a:avLst/>
          </a:prstGeom>
        </p:spPr>
      </p:pic>
      <p:sp>
        <p:nvSpPr>
          <p:cNvPr id="164" name="Shape 29">
            <a:extLst>
              <a:ext uri="{FF2B5EF4-FFF2-40B4-BE49-F238E27FC236}">
                <a16:creationId xmlns:a16="http://schemas.microsoft.com/office/drawing/2014/main" id="{83F86273-9891-EF5A-DC8E-2103BE764196}"/>
              </a:ext>
            </a:extLst>
          </p:cNvPr>
          <p:cNvSpPr/>
          <p:nvPr/>
        </p:nvSpPr>
        <p:spPr>
          <a:xfrm>
            <a:off x="247345" y="14320859"/>
            <a:ext cx="952805" cy="2914211"/>
          </a:xfrm>
          <a:prstGeom prst="rect">
            <a:avLst/>
          </a:prstGeom>
          <a:solidFill>
            <a:srgbClr val="1B3A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6" name="Text 30">
            <a:extLst>
              <a:ext uri="{FF2B5EF4-FFF2-40B4-BE49-F238E27FC236}">
                <a16:creationId xmlns:a16="http://schemas.microsoft.com/office/drawing/2014/main" id="{E185E06F-C0A3-0257-BDBB-5EEB8A286437}"/>
              </a:ext>
            </a:extLst>
          </p:cNvPr>
          <p:cNvSpPr txBox="1"/>
          <p:nvPr/>
        </p:nvSpPr>
        <p:spPr>
          <a:xfrm>
            <a:off x="569519" y="14804136"/>
            <a:ext cx="238658" cy="1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C1D6E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DAY</a:t>
            </a:r>
            <a:endParaRPr lang="en-US" sz="1200" b="1" dirty="0"/>
          </a:p>
        </p:txBody>
      </p:sp>
      <p:sp>
        <p:nvSpPr>
          <p:cNvPr id="168" name="Text 31">
            <a:extLst>
              <a:ext uri="{FF2B5EF4-FFF2-40B4-BE49-F238E27FC236}">
                <a16:creationId xmlns:a16="http://schemas.microsoft.com/office/drawing/2014/main" id="{0037D571-C210-8D12-C7F1-3AF2D40C0B9A}"/>
              </a:ext>
            </a:extLst>
          </p:cNvPr>
          <p:cNvSpPr txBox="1"/>
          <p:nvPr/>
        </p:nvSpPr>
        <p:spPr>
          <a:xfrm>
            <a:off x="467716" y="15137892"/>
            <a:ext cx="589788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200" kern="0" spc="-288" dirty="0">
                <a:solidFill>
                  <a:srgbClr val="FAFBF8"/>
                </a:solidFill>
                <a:latin typeface="IBM Plex Serif" pitchFamily="34" charset="0"/>
              </a:rPr>
              <a:t>4</a:t>
            </a:r>
            <a:endParaRPr lang="en-US" sz="7200" dirty="0"/>
          </a:p>
        </p:txBody>
      </p:sp>
      <p:sp>
        <p:nvSpPr>
          <p:cNvPr id="170" name="Text 32">
            <a:extLst>
              <a:ext uri="{FF2B5EF4-FFF2-40B4-BE49-F238E27FC236}">
                <a16:creationId xmlns:a16="http://schemas.microsoft.com/office/drawing/2014/main" id="{033719EF-8BBB-BFEC-607C-D24FECB9A8C0}"/>
              </a:ext>
            </a:extLst>
          </p:cNvPr>
          <p:cNvSpPr txBox="1"/>
          <p:nvPr/>
        </p:nvSpPr>
        <p:spPr>
          <a:xfrm>
            <a:off x="387248" y="16233115"/>
            <a:ext cx="67665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11/13</a:t>
            </a:r>
            <a:r>
              <a:rPr lang="en-US" sz="12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(</a:t>
            </a:r>
            <a:r>
              <a:rPr lang="ko-KR" altLang="en-US" sz="12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금</a:t>
            </a:r>
            <a:r>
              <a:rPr lang="en-US" sz="1200" b="1" dirty="0">
                <a:solidFill>
                  <a:srgbClr val="FAFBF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)</a:t>
            </a:r>
            <a:endParaRPr lang="en-US" sz="1200" b="1" dirty="0"/>
          </a:p>
        </p:txBody>
      </p:sp>
      <p:sp>
        <p:nvSpPr>
          <p:cNvPr id="172" name="Shape 30">
            <a:extLst>
              <a:ext uri="{FF2B5EF4-FFF2-40B4-BE49-F238E27FC236}">
                <a16:creationId xmlns:a16="http://schemas.microsoft.com/office/drawing/2014/main" id="{19A5C0A9-D7D2-E514-7F22-B984B04FBEB7}"/>
              </a:ext>
            </a:extLst>
          </p:cNvPr>
          <p:cNvSpPr/>
          <p:nvPr/>
        </p:nvSpPr>
        <p:spPr>
          <a:xfrm>
            <a:off x="1514627" y="14453387"/>
            <a:ext cx="2171700" cy="276306"/>
          </a:xfrm>
          <a:prstGeom prst="roundRect">
            <a:avLst>
              <a:gd name="adj" fmla="val 416667"/>
            </a:avLst>
          </a:prstGeom>
          <a:solidFill>
            <a:srgbClr val="E26D3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4" name="Text 31">
            <a:extLst>
              <a:ext uri="{FF2B5EF4-FFF2-40B4-BE49-F238E27FC236}">
                <a16:creationId xmlns:a16="http://schemas.microsoft.com/office/drawing/2014/main" id="{19C87B2B-A313-CBBC-C121-58DFE5B40C89}"/>
              </a:ext>
            </a:extLst>
          </p:cNvPr>
          <p:cNvSpPr/>
          <p:nvPr/>
        </p:nvSpPr>
        <p:spPr>
          <a:xfrm>
            <a:off x="1525295" y="14500916"/>
            <a:ext cx="2171700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25400" rIns="101600" bIns="25400" rtlCol="0" anchor="ctr"/>
          <a:lstStyle/>
          <a:p>
            <a:pPr algn="ctr"/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상해 </a:t>
            </a:r>
            <a:r>
              <a:rPr 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→ </a:t>
            </a:r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인천 </a:t>
            </a:r>
            <a:r>
              <a:rPr lang="en-US" altLang="ko-KR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OZ 364</a:t>
            </a:r>
            <a:r>
              <a:rPr lang="ko-KR" altLang="en-US" sz="1400" b="1" dirty="0">
                <a:solidFill>
                  <a:srgbClr val="FFFFFF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</a:t>
            </a:r>
            <a:endParaRPr lang="en-US" sz="14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76" name="Shape 21">
            <a:extLst>
              <a:ext uri="{FF2B5EF4-FFF2-40B4-BE49-F238E27FC236}">
                <a16:creationId xmlns:a16="http://schemas.microsoft.com/office/drawing/2014/main" id="{4CEE16EE-8633-9C4C-72CC-C6E8761622E3}"/>
              </a:ext>
            </a:extLst>
          </p:cNvPr>
          <p:cNvSpPr/>
          <p:nvPr/>
        </p:nvSpPr>
        <p:spPr>
          <a:xfrm>
            <a:off x="1387170" y="16620668"/>
            <a:ext cx="6342233" cy="477106"/>
          </a:xfrm>
          <a:prstGeom prst="roundRect">
            <a:avLst>
              <a:gd name="adj" fmla="val 6402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E5DFD3"/>
            </a:solidFill>
            <a:prstDash val="solid"/>
          </a:ln>
        </p:spPr>
      </p:sp>
      <p:sp>
        <p:nvSpPr>
          <p:cNvPr id="178" name="Text 22">
            <a:extLst>
              <a:ext uri="{FF2B5EF4-FFF2-40B4-BE49-F238E27FC236}">
                <a16:creationId xmlns:a16="http://schemas.microsoft.com/office/drawing/2014/main" id="{A55A7807-DFCB-780E-1386-AA5E25A3C8B2}"/>
              </a:ext>
            </a:extLst>
          </p:cNvPr>
          <p:cNvSpPr txBox="1"/>
          <p:nvPr/>
        </p:nvSpPr>
        <p:spPr>
          <a:xfrm>
            <a:off x="1666723" y="16551104"/>
            <a:ext cx="5777275" cy="5515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🏨 호텔: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-----                                  </a:t>
            </a:r>
            <a:r>
              <a:rPr lang="en-US" altLang="ko-KR" sz="1400" b="1" kern="0" spc="-48" dirty="0">
                <a:solidFill>
                  <a:srgbClr val="605C5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|</a:t>
            </a:r>
            <a:r>
              <a:rPr lang="en-US" altLang="ko-KR" sz="1400" b="1" kern="0" spc="-48" dirty="0">
                <a:solidFill>
                  <a:srgbClr val="E26D3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  </a:t>
            </a:r>
            <a:r>
              <a:rPr lang="en-US" sz="1400" b="1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🍽️ 식사: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조: </a:t>
            </a:r>
            <a:r>
              <a:rPr lang="ko-KR" altLang="en-US" sz="1400" dirty="0" err="1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호텔식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 | 중: </a:t>
            </a:r>
            <a:r>
              <a:rPr lang="ko-KR" alt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현지</a:t>
            </a:r>
            <a:r>
              <a:rPr lang="en-US" sz="1400" dirty="0">
                <a:solidFill>
                  <a:srgbClr val="2E2A25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 pitchFamily="34" charset="-120"/>
              </a:rPr>
              <a:t>식 | 석: ----- </a:t>
            </a:r>
            <a:endParaRPr lang="en-US" sz="14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82" name="Shape 24">
            <a:extLst>
              <a:ext uri="{FF2B5EF4-FFF2-40B4-BE49-F238E27FC236}">
                <a16:creationId xmlns:a16="http://schemas.microsoft.com/office/drawing/2014/main" id="{E80F65E0-C278-C0FE-9CC7-B51457FE652E}"/>
              </a:ext>
            </a:extLst>
          </p:cNvPr>
          <p:cNvSpPr/>
          <p:nvPr/>
        </p:nvSpPr>
        <p:spPr>
          <a:xfrm>
            <a:off x="7912178" y="14370222"/>
            <a:ext cx="2069946" cy="1670775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pic>
        <p:nvPicPr>
          <p:cNvPr id="180" name="그림 179">
            <a:extLst>
              <a:ext uri="{FF2B5EF4-FFF2-40B4-BE49-F238E27FC236}">
                <a16:creationId xmlns:a16="http://schemas.microsoft.com/office/drawing/2014/main" id="{7CDB61B5-3304-07A7-9E11-34BE306E76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48116" y="14413463"/>
            <a:ext cx="2014957" cy="1598653"/>
          </a:xfrm>
          <a:prstGeom prst="rect">
            <a:avLst/>
          </a:prstGeom>
        </p:spPr>
      </p:pic>
      <p:sp>
        <p:nvSpPr>
          <p:cNvPr id="184" name="Text 100">
            <a:extLst>
              <a:ext uri="{FF2B5EF4-FFF2-40B4-BE49-F238E27FC236}">
                <a16:creationId xmlns:a16="http://schemas.microsoft.com/office/drawing/2014/main" id="{7F21A305-0C6E-08EA-37DE-87D6C01C8D4A}"/>
              </a:ext>
            </a:extLst>
          </p:cNvPr>
          <p:cNvSpPr txBox="1"/>
          <p:nvPr/>
        </p:nvSpPr>
        <p:spPr>
          <a:xfrm>
            <a:off x="1375111" y="2484198"/>
            <a:ext cx="3692494" cy="1735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 </a:t>
            </a:r>
            <a:r>
              <a:rPr lang="ko-KR" alt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인천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국제공항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출발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12:30</a:t>
            </a:r>
            <a:endParaRPr lang="en-US" sz="1600" b="1" dirty="0"/>
          </a:p>
        </p:txBody>
      </p:sp>
      <p:sp>
        <p:nvSpPr>
          <p:cNvPr id="186" name="Text 100">
            <a:extLst>
              <a:ext uri="{FF2B5EF4-FFF2-40B4-BE49-F238E27FC236}">
                <a16:creationId xmlns:a16="http://schemas.microsoft.com/office/drawing/2014/main" id="{0BE395BC-F01D-BE94-FCDD-B54496C2ACE0}"/>
              </a:ext>
            </a:extLst>
          </p:cNvPr>
          <p:cNvSpPr txBox="1"/>
          <p:nvPr/>
        </p:nvSpPr>
        <p:spPr>
          <a:xfrm>
            <a:off x="1384560" y="2751131"/>
            <a:ext cx="3692494" cy="1735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  </a:t>
            </a:r>
            <a:r>
              <a:rPr lang="ko-KR" alt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항주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b="1" dirty="0" err="1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국제공항</a:t>
            </a:r>
            <a:r>
              <a:rPr 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b="1" dirty="0">
                <a:solidFill>
                  <a:srgbClr val="1B3A2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도착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13:45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47413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17906695"/>
            <a:ext cx="10287000" cy="381305"/>
          </a:xfrm>
          <a:prstGeom prst="rect">
            <a:avLst/>
          </a:prstGeom>
          <a:solidFill>
            <a:srgbClr val="1B3A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f89e7a5b5cf447afe06479ba630493ea.png"/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47395" y="1314145"/>
            <a:ext cx="8991295" cy="384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612472" y="1478617"/>
            <a:ext cx="7081690" cy="32405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 sz="1400" dirty="0"/>
          </a:p>
        </p:txBody>
      </p:sp>
      <p:sp>
        <p:nvSpPr>
          <p:cNvPr id="14" name="Text 8"/>
          <p:cNvSpPr txBox="1"/>
          <p:nvPr/>
        </p:nvSpPr>
        <p:spPr>
          <a:xfrm>
            <a:off x="784828" y="1749400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알리바바</a:t>
            </a:r>
            <a:endParaRPr lang="en-US" sz="1600" dirty="0"/>
          </a:p>
        </p:txBody>
      </p:sp>
      <p:sp>
        <p:nvSpPr>
          <p:cNvPr id="15" name="Text 9"/>
          <p:cNvSpPr txBox="1"/>
          <p:nvPr/>
        </p:nvSpPr>
        <p:spPr>
          <a:xfrm>
            <a:off x="718153" y="2220924"/>
            <a:ext cx="6789908" cy="25217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∙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세계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최대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규모의 종합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IT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및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전자상거래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기업으로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중국 내 상거래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</a:t>
            </a:r>
          </a:p>
          <a:p>
            <a:pPr marL="0" indent="0" algn="l">
              <a:buNone/>
            </a:pP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글로벌 커머스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클라우드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&amp;AI,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물류&amp;핀테크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등 다양한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분야에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진출하였고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</a:t>
            </a:r>
          </a:p>
          <a:p>
            <a:pPr marL="0" indent="0" algn="l">
              <a:buNone/>
            </a:pP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대표 서비스로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알리바바닷컴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(B2B),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타오바오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(C2C),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티몰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(B2C), </a:t>
            </a:r>
          </a:p>
          <a:p>
            <a:pPr marL="0" indent="0" algn="l">
              <a:buNone/>
            </a:pP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알리페이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등이 있음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∙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본사인 시시캠퍼스는 항주에 위치하고 있으며 약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4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만명이 근무함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∙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담당자 미팅을 통해 회사의 연혁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현재 기업 상황 및 신용등급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그룹 내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AI 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시스템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실생활에 포함된 여러 앱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농업 및 사회 기여도까지 일상생활 속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AI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의 활용에 대한 전반적인 이해를 할 수 있음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∙ AI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와 안면인식 기술을 이용한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알리바바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무인 미래형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Fly Zoo Hotel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을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운영하고 있으며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이번 연수에서 숙박 예정임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32" name="Shape 24"/>
          <p:cNvSpPr/>
          <p:nvPr/>
        </p:nvSpPr>
        <p:spPr>
          <a:xfrm>
            <a:off x="7728935" y="1413662"/>
            <a:ext cx="2069947" cy="1653270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sp>
        <p:nvSpPr>
          <p:cNvPr id="41" name="Shape 33"/>
          <p:cNvSpPr/>
          <p:nvPr/>
        </p:nvSpPr>
        <p:spPr>
          <a:xfrm>
            <a:off x="612473" y="5066217"/>
            <a:ext cx="7095710" cy="2691021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 dirty="0"/>
          </a:p>
        </p:txBody>
      </p:sp>
      <p:sp>
        <p:nvSpPr>
          <p:cNvPr id="43" name="Text 35"/>
          <p:cNvSpPr txBox="1"/>
          <p:nvPr/>
        </p:nvSpPr>
        <p:spPr>
          <a:xfrm>
            <a:off x="784826" y="5310254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항저우</a:t>
            </a: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AI 풀체인 트윈 엑스포</a:t>
            </a:r>
            <a:endParaRPr lang="en-US" sz="1600" dirty="0"/>
          </a:p>
        </p:txBody>
      </p:sp>
      <p:sp>
        <p:nvSpPr>
          <p:cNvPr id="44" name="Text 36"/>
          <p:cNvSpPr txBox="1"/>
          <p:nvPr/>
        </p:nvSpPr>
        <p:spPr>
          <a:xfrm>
            <a:off x="767220" y="5648589"/>
            <a:ext cx="59061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* </a:t>
            </a:r>
            <a:r>
              <a:rPr lang="en-US" sz="1600" b="1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기간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: 2026년 11월 11일(수) ~ 13일(금) </a:t>
            </a:r>
            <a:endParaRPr lang="en-US" sz="1600" b="1" dirty="0"/>
          </a:p>
        </p:txBody>
      </p:sp>
      <p:sp>
        <p:nvSpPr>
          <p:cNvPr id="45" name="Text 37"/>
          <p:cNvSpPr txBox="1"/>
          <p:nvPr/>
        </p:nvSpPr>
        <p:spPr>
          <a:xfrm>
            <a:off x="738188" y="5899092"/>
            <a:ext cx="6931893" cy="22978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중국 인공지능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(AI)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과 디지털 트윈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(Digital Twin)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생태계의 중심지인  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pPr marL="0" indent="0" algn="l">
              <a:buNone/>
            </a:pP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항저우에서 열리는 최첨단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AI,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디지털 트윈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휴머노이드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로봇 산업 관련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pPr marL="0" indent="0" algn="l">
              <a:buNone/>
            </a:pP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박람회 및 산업 생태계를 아우르는 박람회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.</a:t>
            </a: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</a:rPr>
              <a:t>  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알리바바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본사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유니트리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등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테크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거두들이 모여 있는 항저우는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“AI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도시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생태계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”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를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기반으로 원자재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및 핵심 부품부터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AI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대형 모델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가상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시뮬레이션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디지털 트윈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),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최종 산업 적용까지 전 과정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(Full-Chain)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을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선보이는 주요 글로벌 전시회를 개최함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</a:p>
          <a:p>
            <a:endParaRPr lang="en-US" sz="1600" dirty="0"/>
          </a:p>
        </p:txBody>
      </p:sp>
      <p:sp>
        <p:nvSpPr>
          <p:cNvPr id="60" name="Shape 52"/>
          <p:cNvSpPr/>
          <p:nvPr/>
        </p:nvSpPr>
        <p:spPr>
          <a:xfrm>
            <a:off x="8970433" y="5170322"/>
            <a:ext cx="228600" cy="228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8" name="Shape 60"/>
          <p:cNvSpPr/>
          <p:nvPr/>
        </p:nvSpPr>
        <p:spPr>
          <a:xfrm>
            <a:off x="612472" y="11472885"/>
            <a:ext cx="7125234" cy="277873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0" name="Text 62"/>
          <p:cNvSpPr txBox="1"/>
          <p:nvPr/>
        </p:nvSpPr>
        <p:spPr>
          <a:xfrm>
            <a:off x="869647" y="11663247"/>
            <a:ext cx="5906110" cy="2102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상하이</a:t>
            </a: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국제 프랜차이즈 박람회(SFE)</a:t>
            </a:r>
            <a:endParaRPr lang="en-US" sz="1600" dirty="0"/>
          </a:p>
        </p:txBody>
      </p:sp>
      <p:sp>
        <p:nvSpPr>
          <p:cNvPr id="71" name="Text 63"/>
          <p:cNvSpPr txBox="1"/>
          <p:nvPr/>
        </p:nvSpPr>
        <p:spPr>
          <a:xfrm>
            <a:off x="918764" y="12018173"/>
            <a:ext cx="5906110" cy="199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* </a:t>
            </a:r>
            <a:r>
              <a:rPr lang="en-US" sz="1600" b="1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기간</a:t>
            </a:r>
            <a:r>
              <a:rPr lang="en-US" sz="1600" b="1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: 2026년 11월 10일(화) ~ 12일(목)</a:t>
            </a:r>
            <a:endParaRPr lang="en-US" sz="1600" b="1" dirty="0"/>
          </a:p>
        </p:txBody>
      </p:sp>
      <p:sp>
        <p:nvSpPr>
          <p:cNvPr id="72" name="Text 64"/>
          <p:cNvSpPr txBox="1"/>
          <p:nvPr/>
        </p:nvSpPr>
        <p:spPr>
          <a:xfrm>
            <a:off x="832659" y="12287388"/>
            <a:ext cx="6595700" cy="1842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중국 외식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리테일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서비스 산업의 최신 트렌드와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창업</a:t>
            </a:r>
            <a:r>
              <a:rPr lang="ko-KR" altLang="en-US" sz="1600" dirty="0" err="1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∙가맹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 생태계를  </a:t>
            </a:r>
            <a:endParaRPr lang="en-US" altLang="ko-KR" sz="1600" dirty="0">
              <a:solidFill>
                <a:srgbClr val="2E3A36"/>
              </a:solidFill>
              <a:latin typeface="Calibri" panose="020F0502020204030204" pitchFamily="34" charset="0"/>
              <a:ea typeface="IBM Plex Sans" pitchFamily="34" charset="-122"/>
              <a:cs typeface="Calibri" panose="020F0502020204030204" pitchFamily="34" charset="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      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대표하는 중국 최고의 프랜차이즈 전문 전시회</a:t>
            </a:r>
            <a:r>
              <a:rPr lang="en-US" altLang="ko-KR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.</a:t>
            </a:r>
          </a:p>
          <a:p>
            <a:r>
              <a:rPr lang="en-US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   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2005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년부터 개최되어 매년 상반기와 하반기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봄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/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가을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)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로 나누어 상하이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에서 대규모로 열리며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브랜드 본사와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글로벌</a:t>
            </a:r>
            <a:r>
              <a:rPr lang="ko-KR" altLang="en-US" sz="1600" dirty="0" err="1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∙현지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 투자자 간의   </a:t>
            </a:r>
            <a:endParaRPr lang="en-US" altLang="ko-KR" sz="1600" dirty="0">
              <a:solidFill>
                <a:srgbClr val="2E3A36"/>
              </a:solidFill>
              <a:latin typeface="Calibri" panose="020F0502020204030204" pitchFamily="34" charset="0"/>
              <a:ea typeface="IBM Plex Sans" pitchFamily="34" charset="-122"/>
              <a:cs typeface="Calibri" panose="020F0502020204030204" pitchFamily="34" charset="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      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IBM Plex Sans" pitchFamily="34" charset="-122"/>
                <a:cs typeface="Calibri" panose="020F0502020204030204" pitchFamily="34" charset="0"/>
              </a:rPr>
              <a:t>비즈니스 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매칭을 담당하는 플랫폼 역할을 함</a:t>
            </a:r>
            <a:r>
              <a:rPr lang="en-US" altLang="ko-KR" sz="1600" dirty="0">
                <a:solidFill>
                  <a:srgbClr val="2E3A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1600" dirty="0">
                <a:solidFill>
                  <a:srgbClr val="2E3A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주요 전시 분야로는 외식 프랜차이즈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(Food &amp; Beverage),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리테일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&amp;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유통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</a:t>
            </a: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</a:rPr>
              <a:t>   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서비스 프랜차이즈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프랜차이즈 지원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B2B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가 있음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.</a:t>
            </a:r>
            <a:endParaRPr lang="en-US" sz="1600" dirty="0"/>
          </a:p>
        </p:txBody>
      </p:sp>
      <p:sp>
        <p:nvSpPr>
          <p:cNvPr id="94" name="Shape 86"/>
          <p:cNvSpPr/>
          <p:nvPr/>
        </p:nvSpPr>
        <p:spPr>
          <a:xfrm>
            <a:off x="612472" y="14735585"/>
            <a:ext cx="7149230" cy="270771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6" name="Text 88"/>
          <p:cNvSpPr txBox="1"/>
          <p:nvPr/>
        </p:nvSpPr>
        <p:spPr>
          <a:xfrm>
            <a:off x="826102" y="15044015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ko-KR" alt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바이두</a:t>
            </a:r>
            <a:r>
              <a:rPr lang="ko-KR" alt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아폴로 파크</a:t>
            </a:r>
            <a:endParaRPr lang="en-US" sz="1600" dirty="0"/>
          </a:p>
        </p:txBody>
      </p:sp>
      <p:sp>
        <p:nvSpPr>
          <p:cNvPr id="97" name="Text 89"/>
          <p:cNvSpPr txBox="1"/>
          <p:nvPr/>
        </p:nvSpPr>
        <p:spPr>
          <a:xfrm>
            <a:off x="861684" y="15418804"/>
            <a:ext cx="6741682" cy="16477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바이두의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자율주행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(AI) </a:t>
            </a:r>
            <a:r>
              <a:rPr lang="en-US" altLang="ko-KR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 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스마트 </a:t>
            </a:r>
            <a:r>
              <a:rPr lang="ko-KR" altLang="en-US" sz="1600" dirty="0" err="1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모빌리티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기술을 실증 및 운영하는 첨단</a:t>
            </a:r>
            <a:endParaRPr lang="en-US" altLang="ko-KR" sz="1600" dirty="0">
              <a:solidFill>
                <a:srgbClr val="2E3A3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ko-KR" alt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미래교통 테스트베드 단지</a:t>
            </a:r>
            <a:r>
              <a:rPr lang="en-US" altLang="ko-KR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1600" dirty="0">
                <a:solidFill>
                  <a:srgbClr val="2E3A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2013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년부터 자율주행 분야에 진출하여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2017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년에 세계 최초로 자율주행    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개방형 플랫폼인 아폴로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(Apollo)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를 출시하였고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현재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바이두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아폴로는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자율주행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지능형 자동차 등 여러 분야에서 업계를 선도하는 솔루션을 보유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</a:rPr>
              <a:t>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바이두의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핵심 기술과 시설을 견학하며 자세한 설명을 들을 수 있고 무인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</a:rPr>
              <a:t>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자율주행 시승식을 통해 최첨단 자율주행 기술을 체험할 수 있음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.</a:t>
            </a:r>
            <a:endParaRPr lang="en-US" sz="1600" dirty="0"/>
          </a:p>
        </p:txBody>
      </p:sp>
      <p:sp>
        <p:nvSpPr>
          <p:cNvPr id="128" name="Text 120"/>
          <p:cNvSpPr txBox="1"/>
          <p:nvPr/>
        </p:nvSpPr>
        <p:spPr>
          <a:xfrm>
            <a:off x="647395" y="18020995"/>
            <a:ext cx="311627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62" dirty="0">
                <a:solidFill>
                  <a:srgbClr val="D7ECC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GLOBAL TOUR &amp; CONSULTANT · ATC 정다운</a:t>
            </a:r>
            <a:endParaRPr lang="en-US" sz="1200" dirty="0"/>
          </a:p>
        </p:txBody>
      </p:sp>
      <p:sp>
        <p:nvSpPr>
          <p:cNvPr id="129" name="Text 121"/>
          <p:cNvSpPr txBox="1"/>
          <p:nvPr/>
        </p:nvSpPr>
        <p:spPr>
          <a:xfrm>
            <a:off x="7216750" y="18035626"/>
            <a:ext cx="2165299" cy="1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7ECC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Tel. (02) 383-2335 · jdwtour@hanmail.net</a:t>
            </a:r>
            <a:endParaRPr lang="en-US" sz="1200" dirty="0"/>
          </a:p>
        </p:txBody>
      </p:sp>
      <p:pic>
        <p:nvPicPr>
          <p:cNvPr id="130" name="Image 6" descr="gen-dedup-4cfc28b89c5e75d8e9b4376922e2e95c.png"/>
          <p:cNvPicPr>
            <a:picLocks noChangeAspect="1"/>
          </p:cNvPicPr>
          <p:nvPr/>
        </p:nvPicPr>
        <p:blipFill>
          <a:blip r:embed="rId4"/>
          <a:srcRect t="-60" b="-60"/>
          <a:stretch/>
        </p:blipFill>
        <p:spPr>
          <a:xfrm>
            <a:off x="647395" y="437998"/>
            <a:ext cx="5333695" cy="133502"/>
          </a:xfrm>
          <a:prstGeom prst="rect">
            <a:avLst/>
          </a:prstGeom>
        </p:spPr>
      </p:pic>
      <p:sp>
        <p:nvSpPr>
          <p:cNvPr id="133" name="Text 124"/>
          <p:cNvSpPr txBox="1"/>
          <p:nvPr/>
        </p:nvSpPr>
        <p:spPr>
          <a:xfrm>
            <a:off x="647395" y="675970"/>
            <a:ext cx="271493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3600" b="1" kern="0" spc="-54" dirty="0">
                <a:solidFill>
                  <a:srgbClr val="1B3A2F"/>
                </a:solidFill>
                <a:latin typeface="Gill Sans Ultra Bold Condensed" panose="020B0A06020104020203" pitchFamily="34" charset="0"/>
                <a:ea typeface="IBM Plex Serif" pitchFamily="34" charset="-122"/>
                <a:cs typeface="IBM Plex Serif" pitchFamily="34" charset="-120"/>
              </a:rPr>
              <a:t>방문지 소개</a:t>
            </a:r>
            <a:endParaRPr lang="en-US" sz="3600" b="1" dirty="0">
              <a:latin typeface="Gill Sans Ultra Bold Condensed" panose="020B0A06020104020203" pitchFamily="34" charset="0"/>
            </a:endParaRPr>
          </a:p>
        </p:txBody>
      </p:sp>
      <p:sp>
        <p:nvSpPr>
          <p:cNvPr id="150" name="Shape 24">
            <a:extLst>
              <a:ext uri="{FF2B5EF4-FFF2-40B4-BE49-F238E27FC236}">
                <a16:creationId xmlns:a16="http://schemas.microsoft.com/office/drawing/2014/main" id="{9EC9D0C9-2CB1-55FC-EE22-050DE9EBF3F4}"/>
              </a:ext>
            </a:extLst>
          </p:cNvPr>
          <p:cNvSpPr/>
          <p:nvPr/>
        </p:nvSpPr>
        <p:spPr>
          <a:xfrm>
            <a:off x="7727234" y="3112312"/>
            <a:ext cx="2071648" cy="1633229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sp>
        <p:nvSpPr>
          <p:cNvPr id="154" name="Shape 24">
            <a:extLst>
              <a:ext uri="{FF2B5EF4-FFF2-40B4-BE49-F238E27FC236}">
                <a16:creationId xmlns:a16="http://schemas.microsoft.com/office/drawing/2014/main" id="{6A64AC2B-7567-0C8D-1E6E-50F941BC4C80}"/>
              </a:ext>
            </a:extLst>
          </p:cNvPr>
          <p:cNvSpPr/>
          <p:nvPr/>
        </p:nvSpPr>
        <p:spPr>
          <a:xfrm>
            <a:off x="7708182" y="5135569"/>
            <a:ext cx="2071648" cy="1808337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C8C9CABB-B853-EF0A-DAAD-7166C199D2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8934" y="5171330"/>
            <a:ext cx="2031883" cy="1721129"/>
          </a:xfrm>
          <a:prstGeom prst="rect">
            <a:avLst/>
          </a:prstGeom>
        </p:spPr>
      </p:pic>
      <p:pic>
        <p:nvPicPr>
          <p:cNvPr id="141" name="Image 0" descr="gen-dedup-f89e7a5b5cf447afe06479ba630493ea.png">
            <a:extLst>
              <a:ext uri="{FF2B5EF4-FFF2-40B4-BE49-F238E27FC236}">
                <a16:creationId xmlns:a16="http://schemas.microsoft.com/office/drawing/2014/main" id="{425B1DF6-BE7F-1617-49F1-502C7D0B69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48310" y="14478125"/>
            <a:ext cx="8991295" cy="38405"/>
          </a:xfrm>
          <a:prstGeom prst="rect">
            <a:avLst/>
          </a:prstGeom>
        </p:spPr>
      </p:pic>
      <p:sp>
        <p:nvSpPr>
          <p:cNvPr id="157" name="Shape 24">
            <a:extLst>
              <a:ext uri="{FF2B5EF4-FFF2-40B4-BE49-F238E27FC236}">
                <a16:creationId xmlns:a16="http://schemas.microsoft.com/office/drawing/2014/main" id="{04137E8C-0A5E-3A3B-FE24-BFD775A5F31E}"/>
              </a:ext>
            </a:extLst>
          </p:cNvPr>
          <p:cNvSpPr/>
          <p:nvPr/>
        </p:nvSpPr>
        <p:spPr>
          <a:xfrm>
            <a:off x="7781552" y="11502892"/>
            <a:ext cx="2069946" cy="1670775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9719FAE9-D886-462B-4926-95D95D10F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7490" y="11533553"/>
            <a:ext cx="1995908" cy="1622546"/>
          </a:xfrm>
          <a:prstGeom prst="rect">
            <a:avLst/>
          </a:prstGeom>
        </p:spPr>
      </p:pic>
      <p:sp>
        <p:nvSpPr>
          <p:cNvPr id="182" name="Shape 24">
            <a:extLst>
              <a:ext uri="{FF2B5EF4-FFF2-40B4-BE49-F238E27FC236}">
                <a16:creationId xmlns:a16="http://schemas.microsoft.com/office/drawing/2014/main" id="{0A7D8853-7F7A-4F06-5555-34D4E68E162E}"/>
              </a:ext>
            </a:extLst>
          </p:cNvPr>
          <p:cNvSpPr/>
          <p:nvPr/>
        </p:nvSpPr>
        <p:spPr>
          <a:xfrm>
            <a:off x="7817832" y="14794775"/>
            <a:ext cx="2069946" cy="1670775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17D7C7F-0E66-0B97-73AA-72122EFCD6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7036" y="1447933"/>
            <a:ext cx="2003271" cy="158626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38E0237-3482-8D56-EC49-5A70474048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1539" y="3144815"/>
            <a:ext cx="2018767" cy="1585079"/>
          </a:xfrm>
          <a:prstGeom prst="rect">
            <a:avLst/>
          </a:prstGeom>
        </p:spPr>
      </p:pic>
      <p:sp>
        <p:nvSpPr>
          <p:cNvPr id="10" name="Shape 60">
            <a:extLst>
              <a:ext uri="{FF2B5EF4-FFF2-40B4-BE49-F238E27FC236}">
                <a16:creationId xmlns:a16="http://schemas.microsoft.com/office/drawing/2014/main" id="{3C14D69D-25EE-0FB3-8905-ABE638BBE04E}"/>
              </a:ext>
            </a:extLst>
          </p:cNvPr>
          <p:cNvSpPr/>
          <p:nvPr/>
        </p:nvSpPr>
        <p:spPr>
          <a:xfrm>
            <a:off x="618709" y="8072460"/>
            <a:ext cx="7110680" cy="305720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24">
            <a:extLst>
              <a:ext uri="{FF2B5EF4-FFF2-40B4-BE49-F238E27FC236}">
                <a16:creationId xmlns:a16="http://schemas.microsoft.com/office/drawing/2014/main" id="{939AEBCB-1573-8EF1-9A7D-238A4651B854}"/>
              </a:ext>
            </a:extLst>
          </p:cNvPr>
          <p:cNvSpPr/>
          <p:nvPr/>
        </p:nvSpPr>
        <p:spPr>
          <a:xfrm>
            <a:off x="7748439" y="8140872"/>
            <a:ext cx="2069946" cy="1670775"/>
          </a:xfrm>
          <a:prstGeom prst="rect">
            <a:avLst/>
          </a:prstGeom>
          <a:solidFill>
            <a:srgbClr val="EFEFE9"/>
          </a:solidFill>
          <a:ln w="12700">
            <a:solidFill>
              <a:srgbClr val="B4A988"/>
            </a:solidFill>
            <a:prstDash val="solid"/>
          </a:ln>
        </p:spPr>
      </p:sp>
      <p:sp>
        <p:nvSpPr>
          <p:cNvPr id="25" name="Text 38">
            <a:extLst>
              <a:ext uri="{FF2B5EF4-FFF2-40B4-BE49-F238E27FC236}">
                <a16:creationId xmlns:a16="http://schemas.microsoft.com/office/drawing/2014/main" id="{A56E27D2-A162-921E-FD89-F4C35A1675BA}"/>
              </a:ext>
            </a:extLst>
          </p:cNvPr>
          <p:cNvSpPr txBox="1"/>
          <p:nvPr/>
        </p:nvSpPr>
        <p:spPr>
          <a:xfrm>
            <a:off x="855131" y="8310900"/>
            <a:ext cx="5906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■ </a:t>
            </a:r>
            <a:r>
              <a:rPr lang="en-US" sz="1600" b="1" dirty="0" err="1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로밤</a:t>
            </a:r>
            <a:r>
              <a:rPr 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(ROBAM) </a:t>
            </a:r>
            <a:r>
              <a:rPr lang="ko-KR" altLang="en-US" sz="1600" b="1" dirty="0">
                <a:solidFill>
                  <a:srgbClr val="C810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가전제품 주식회사</a:t>
            </a:r>
            <a:endParaRPr lang="en-US" sz="1600" dirty="0"/>
          </a:p>
        </p:txBody>
      </p:sp>
      <p:sp>
        <p:nvSpPr>
          <p:cNvPr id="27" name="Text 39">
            <a:extLst>
              <a:ext uri="{FF2B5EF4-FFF2-40B4-BE49-F238E27FC236}">
                <a16:creationId xmlns:a16="http://schemas.microsoft.com/office/drawing/2014/main" id="{B23FBB30-B2E2-FD7C-F964-0CAC49E09BA1}"/>
              </a:ext>
            </a:extLst>
          </p:cNvPr>
          <p:cNvSpPr txBox="1"/>
          <p:nvPr/>
        </p:nvSpPr>
        <p:spPr>
          <a:xfrm>
            <a:off x="890187" y="8649995"/>
            <a:ext cx="6670091" cy="22243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중국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가전 업계 최초 5G 산업인터넷을 도입하여 자율주행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AGV와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자동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입체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창고를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구축한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최첨단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지능형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제조·물류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기지</a:t>
            </a:r>
            <a:r>
              <a:rPr 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∙ 1979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년 설립된 중국의 대표적인 주방 가전 제품 전문 기업으로 후드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  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가스레인지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오븐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식기세척기 등 주방 관련 전자제품을 전문적으로 생산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∙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로밤에서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생산되는 가전제품을 사용하는 글로벌 요리 센터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세계 최초의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</a:rPr>
              <a:t>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요리박물관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기업 역사 문화관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중서양식 요리창작지기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&amp;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카페 등 대형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</a:endParaRP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</a:rPr>
              <a:t>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</a:rPr>
              <a:t>실내활동센터를 운영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</a:rPr>
              <a:t>.</a:t>
            </a:r>
          </a:p>
          <a:p>
            <a:r>
              <a:rPr lang="en-US" sz="1600" dirty="0">
                <a:solidFill>
                  <a:srgbClr val="2E3A36"/>
                </a:solidFill>
                <a:latin typeface="IBM Plex Sans" pitchFamily="34" charset="0"/>
              </a:rPr>
              <a:t>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∙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산업용 인터넷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5GSA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사설망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AI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등 중국 주방용품 업계 최초의 미래형  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스마트 무인공장과 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AGV,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자동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항공 물류 시스템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순환 트랙터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셔틀 </a:t>
            </a:r>
            <a:r>
              <a:rPr lang="ko-KR" altLang="en-US" sz="1600" dirty="0" err="1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랙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</a:t>
            </a:r>
            <a:endParaRPr lang="en-US" altLang="ko-KR" sz="1600" dirty="0">
              <a:solidFill>
                <a:srgbClr val="2E3A36"/>
              </a:solidFill>
              <a:latin typeface="IBM Plex Sans" pitchFamily="34" charset="0"/>
              <a:ea typeface="IBM Plex Sans" pitchFamily="34" charset="-122"/>
              <a:cs typeface="IBM Plex Sans" pitchFamily="34" charset="-120"/>
            </a:endParaRPr>
          </a:p>
          <a:p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 </a:t>
            </a:r>
            <a:r>
              <a:rPr lang="ko-KR" altLang="en-US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등을 이용한 지능형 창고 물류센터 견학</a:t>
            </a:r>
            <a:r>
              <a:rPr lang="en-US" altLang="ko-KR" sz="1600" dirty="0">
                <a:solidFill>
                  <a:srgbClr val="2E3A3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  <a:endParaRPr lang="en-US" sz="1600" dirty="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3D639766-B20B-D3E3-1CBB-1572B090D9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0845" y="8165144"/>
            <a:ext cx="1999439" cy="1595940"/>
          </a:xfrm>
          <a:prstGeom prst="rect">
            <a:avLst/>
          </a:prstGeom>
        </p:spPr>
      </p:pic>
      <p:pic>
        <p:nvPicPr>
          <p:cNvPr id="31" name="Image 0" descr="gen-dedup-f89e7a5b5cf447afe06479ba630493ea.png">
            <a:extLst>
              <a:ext uri="{FF2B5EF4-FFF2-40B4-BE49-F238E27FC236}">
                <a16:creationId xmlns:a16="http://schemas.microsoft.com/office/drawing/2014/main" id="{FF1AE733-E898-F1E7-8EB6-058173FFC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714070" y="11286820"/>
            <a:ext cx="8991295" cy="38405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54D59246-3CD5-5622-53B3-A621DD02EF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3380" y="14831575"/>
            <a:ext cx="1987640" cy="1600808"/>
          </a:xfrm>
          <a:prstGeom prst="rect">
            <a:avLst/>
          </a:prstGeom>
        </p:spPr>
      </p:pic>
      <p:pic>
        <p:nvPicPr>
          <p:cNvPr id="52" name="Image 0" descr="gen-dedup-f89e7a5b5cf447afe06479ba630493ea.png">
            <a:extLst>
              <a:ext uri="{FF2B5EF4-FFF2-40B4-BE49-F238E27FC236}">
                <a16:creationId xmlns:a16="http://schemas.microsoft.com/office/drawing/2014/main" id="{C03DD395-F71C-0065-7EF1-C4F8FC4313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40137" y="4906432"/>
            <a:ext cx="8991295" cy="38405"/>
          </a:xfrm>
          <a:prstGeom prst="rect">
            <a:avLst/>
          </a:prstGeom>
        </p:spPr>
      </p:pic>
      <p:pic>
        <p:nvPicPr>
          <p:cNvPr id="54" name="Image 0" descr="gen-dedup-f89e7a5b5cf447afe06479ba630493ea.png">
            <a:extLst>
              <a:ext uri="{FF2B5EF4-FFF2-40B4-BE49-F238E27FC236}">
                <a16:creationId xmlns:a16="http://schemas.microsoft.com/office/drawing/2014/main" id="{FA154562-43F6-A93E-0A9F-A3241B93B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02" b="-402"/>
          <a:stretch/>
        </p:blipFill>
        <p:spPr>
          <a:xfrm>
            <a:off x="692301" y="7912248"/>
            <a:ext cx="8991295" cy="384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1145</Words>
  <Application>Microsoft Office PowerPoint</Application>
  <PresentationFormat>사용자 지정</PresentationFormat>
  <Paragraphs>137</Paragraphs>
  <Slides>3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0" baseType="lpstr">
      <vt:lpstr>Noto Sans KR</vt:lpstr>
      <vt:lpstr>Arial</vt:lpstr>
      <vt:lpstr>Calibri</vt:lpstr>
      <vt:lpstr>Gill Sans Ultra Bold Condensed</vt:lpstr>
      <vt:lpstr>IBM Plex Sans</vt:lpstr>
      <vt:lpstr>IBM Plex Serif</vt:lpstr>
      <vt:lpstr>Office Theme</vt:lpstr>
      <vt:lpstr>PowerPoint 프레젠테이션</vt:lpstr>
      <vt:lpstr>PowerPoint 프레젠테이션</vt:lpstr>
      <vt:lpstr>PowerPoint 프레젠테이션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user</cp:lastModifiedBy>
  <cp:revision>23</cp:revision>
  <cp:lastPrinted>2026-07-20T08:16:02Z</cp:lastPrinted>
  <dcterms:created xsi:type="dcterms:W3CDTF">2026-07-16T05:49:57Z</dcterms:created>
  <dcterms:modified xsi:type="dcterms:W3CDTF">2026-07-21T02:12:48Z</dcterms:modified>
</cp:coreProperties>
</file>